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5" r:id="rId4"/>
    <p:sldId id="276" r:id="rId5"/>
    <p:sldId id="277" r:id="rId6"/>
    <p:sldId id="278" r:id="rId7"/>
    <p:sldId id="264" r:id="rId8"/>
    <p:sldId id="279" r:id="rId9"/>
    <p:sldId id="280"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84" autoAdjust="0"/>
  </p:normalViewPr>
  <p:slideViewPr>
    <p:cSldViewPr>
      <p:cViewPr>
        <p:scale>
          <a:sx n="66" d="100"/>
          <a:sy n="66" d="100"/>
        </p:scale>
        <p:origin x="-642" y="-21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9F469E2-F14A-4228-AF85-B597D407508B}" type="datetimeFigureOut">
              <a:rPr lang="en-US" smtClean="0"/>
              <a:t>02/11/2016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1044467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F469E2-F14A-4228-AF85-B597D407508B}" type="datetimeFigureOut">
              <a:rPr lang="en-US" smtClean="0"/>
              <a:t>02/11/2016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218522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F469E2-F14A-4228-AF85-B597D407508B}" type="datetimeFigureOut">
              <a:rPr lang="en-US" smtClean="0"/>
              <a:t>02/11/2016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2648860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9F469E2-F14A-4228-AF85-B597D407508B}" type="datetimeFigureOut">
              <a:rPr lang="en-US" smtClean="0"/>
              <a:t>02/11/2016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130825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9F469E2-F14A-4228-AF85-B597D407508B}" type="datetimeFigureOut">
              <a:rPr lang="en-US" smtClean="0"/>
              <a:t>02/11/2016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3684951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9F469E2-F14A-4228-AF85-B597D407508B}" type="datetimeFigureOut">
              <a:rPr lang="en-US" smtClean="0"/>
              <a:t>02/11/2016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2200854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F469E2-F14A-4228-AF85-B597D407508B}" type="datetimeFigureOut">
              <a:rPr lang="en-US" smtClean="0"/>
              <a:t>02/11/2016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3563659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F469E2-F14A-4228-AF85-B597D407508B}" type="datetimeFigureOut">
              <a:rPr lang="en-US" smtClean="0"/>
              <a:t>02/11/2016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2409743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F469E2-F14A-4228-AF85-B597D407508B}" type="datetimeFigureOut">
              <a:rPr lang="en-US" smtClean="0"/>
              <a:t>02/11/2016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4024870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F469E2-F14A-4228-AF85-B597D407508B}" type="datetimeFigureOut">
              <a:rPr lang="en-US" smtClean="0"/>
              <a:t>02/11/2016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3101919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F469E2-F14A-4228-AF85-B597D407508B}" type="datetimeFigureOut">
              <a:rPr lang="en-US" smtClean="0"/>
              <a:t>02/11/2016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6E8CF-5980-4B62-865C-06EA956F686A}" type="slidenum">
              <a:rPr lang="en-US" smtClean="0"/>
              <a:t>‹#›</a:t>
            </a:fld>
            <a:endParaRPr lang="en-US"/>
          </a:p>
        </p:txBody>
      </p:sp>
    </p:spTree>
    <p:extLst>
      <p:ext uri="{BB962C8B-B14F-4D97-AF65-F5344CB8AC3E}">
        <p14:creationId xmlns:p14="http://schemas.microsoft.com/office/powerpoint/2010/main" val="3230782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Times New Roman" pitchFamily="18" charset="0"/>
              </a:defRPr>
            </a:lvl1pPr>
          </a:lstStyle>
          <a:p>
            <a:fld id="{89F469E2-F14A-4228-AF85-B597D407508B}" type="datetimeFigureOut">
              <a:rPr lang="en-US" smtClean="0"/>
              <a:pPr/>
              <a:t>02/11/2016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Times New Roman" pitchFamily="18" charset="0"/>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Times New Roman" pitchFamily="18" charset="0"/>
              </a:defRPr>
            </a:lvl1pPr>
          </a:lstStyle>
          <a:p>
            <a:fld id="{EC86E8CF-5980-4B62-865C-06EA956F686A}" type="slidenum">
              <a:rPr lang="en-US" smtClean="0"/>
              <a:pPr/>
              <a:t>‹#›</a:t>
            </a:fld>
            <a:endParaRPr lang="en-US"/>
          </a:p>
        </p:txBody>
      </p:sp>
    </p:spTree>
    <p:extLst>
      <p:ext uri="{BB962C8B-B14F-4D97-AF65-F5344CB8AC3E}">
        <p14:creationId xmlns:p14="http://schemas.microsoft.com/office/powerpoint/2010/main" val="2809152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Times New Roman" pitchFamily="18"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Times New Roman" pitchFamily="18"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Times New Roman" pitchFamily="18"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Times New Roman" pitchFamily="18"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Times New Roman" pitchFamily="18"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Times New Roman"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49959"/>
            <a:ext cx="9144000" cy="6324808"/>
          </a:xfrm>
          <a:prstGeom prst="rect">
            <a:avLst/>
          </a:prstGeom>
          <a:blipFill>
            <a:blip r:embed="rId2"/>
            <a:tile tx="0" ty="0" sx="100000" sy="100000" flip="none" algn="tl"/>
          </a:blipFill>
        </p:spPr>
        <p:txBody>
          <a:bodyPr wrap="square">
            <a:spAutoFit/>
          </a:bodyPr>
          <a:lstStyle/>
          <a:p>
            <a:pPr algn="ctr">
              <a:lnSpc>
                <a:spcPct val="150000"/>
              </a:lnSpc>
            </a:pPr>
            <a:r>
              <a:rPr lang="vi-VN" sz="2700" b="1" smtClean="0">
                <a:latin typeface="Times New Roman" pitchFamily="18" charset="0"/>
                <a:cs typeface="Times New Roman" pitchFamily="18" charset="0"/>
              </a:rPr>
              <a:t>CHƯƠNG 4:</a:t>
            </a:r>
          </a:p>
          <a:p>
            <a:pPr algn="ctr">
              <a:lnSpc>
                <a:spcPct val="150000"/>
              </a:lnSpc>
            </a:pPr>
            <a:r>
              <a:rPr lang="vi-VN" sz="2700" b="1" smtClean="0">
                <a:latin typeface="Times New Roman" pitchFamily="18" charset="0"/>
                <a:cs typeface="Times New Roman" pitchFamily="18" charset="0"/>
              </a:rPr>
              <a:t>LẬP KẾ HOẠCH SẢN XUẤT VÀ QUẢN LÝ KẾ HOẠCH</a:t>
            </a:r>
          </a:p>
          <a:p>
            <a:pPr algn="ctr">
              <a:lnSpc>
                <a:spcPct val="150000"/>
              </a:lnSpc>
            </a:pPr>
            <a:r>
              <a:rPr lang="vi-VN" sz="2700" smtClean="0">
                <a:latin typeface="Times New Roman" pitchFamily="18" charset="0"/>
                <a:cs typeface="Times New Roman" pitchFamily="18" charset="0"/>
              </a:rPr>
              <a:t>Mã số của chương 4: MH 16 - 04</a:t>
            </a:r>
          </a:p>
          <a:p>
            <a:pPr algn="just">
              <a:lnSpc>
                <a:spcPct val="150000"/>
              </a:lnSpc>
            </a:pPr>
            <a:r>
              <a:rPr lang="vi-VN" sz="2700" b="1" smtClean="0">
                <a:latin typeface="Times New Roman" pitchFamily="18" charset="0"/>
                <a:cs typeface="Times New Roman" pitchFamily="18" charset="0"/>
              </a:rPr>
              <a:t>Mục tiêu</a:t>
            </a:r>
          </a:p>
          <a:p>
            <a:pPr algn="just">
              <a:lnSpc>
                <a:spcPct val="150000"/>
              </a:lnSpc>
            </a:pPr>
            <a:r>
              <a:rPr lang="vi-VN" sz="2700" b="1" smtClean="0">
                <a:latin typeface="Times New Roman" pitchFamily="18" charset="0"/>
                <a:cs typeface="Times New Roman" pitchFamily="18" charset="0"/>
              </a:rPr>
              <a:t>- </a:t>
            </a:r>
            <a:r>
              <a:rPr lang="en-US" sz="2700" b="1" smtClean="0">
                <a:latin typeface="Times New Roman" pitchFamily="18" charset="0"/>
                <a:cs typeface="Times New Roman" pitchFamily="18" charset="0"/>
              </a:rPr>
              <a:t>Trình bày </a:t>
            </a:r>
            <a:r>
              <a:rPr lang="vi-VN" sz="2700" b="1" smtClean="0">
                <a:latin typeface="Times New Roman" pitchFamily="18" charset="0"/>
                <a:cs typeface="Times New Roman" pitchFamily="18" charset="0"/>
              </a:rPr>
              <a:t>được </a:t>
            </a:r>
            <a:r>
              <a:rPr lang="vi-VN" sz="2700" b="1" smtClean="0">
                <a:latin typeface="Times New Roman" pitchFamily="18" charset="0"/>
                <a:cs typeface="Times New Roman" pitchFamily="18" charset="0"/>
              </a:rPr>
              <a:t>ý nghĩa của kế hoạch sản xuất, các dạng kế hoạch sản xuất, công tác quản lý doanh nghiệp</a:t>
            </a:r>
          </a:p>
          <a:p>
            <a:pPr algn="just">
              <a:lnSpc>
                <a:spcPct val="150000"/>
              </a:lnSpc>
            </a:pPr>
            <a:r>
              <a:rPr lang="vi-VN" sz="2700" b="1" smtClean="0">
                <a:latin typeface="Times New Roman" pitchFamily="18" charset="0"/>
                <a:cs typeface="Times New Roman" pitchFamily="18" charset="0"/>
              </a:rPr>
              <a:t>- </a:t>
            </a:r>
            <a:r>
              <a:rPr lang="en-US" sz="2700" b="1" smtClean="0">
                <a:latin typeface="Times New Roman" pitchFamily="18" charset="0"/>
                <a:cs typeface="Times New Roman" pitchFamily="18" charset="0"/>
              </a:rPr>
              <a:t>Biết h</a:t>
            </a:r>
            <a:r>
              <a:rPr lang="vi-VN" sz="2700" b="1" smtClean="0">
                <a:latin typeface="Times New Roman" pitchFamily="18" charset="0"/>
                <a:cs typeface="Times New Roman" pitchFamily="18" charset="0"/>
              </a:rPr>
              <a:t>oạch </a:t>
            </a:r>
            <a:r>
              <a:rPr lang="vi-VN" sz="2700" b="1" smtClean="0">
                <a:latin typeface="Times New Roman" pitchFamily="18" charset="0"/>
                <a:cs typeface="Times New Roman" pitchFamily="18" charset="0"/>
              </a:rPr>
              <a:t>định kế hoạch mang tính chiến lược, tính khả thi, tính kinh tế</a:t>
            </a:r>
          </a:p>
          <a:p>
            <a:pPr algn="just">
              <a:lnSpc>
                <a:spcPct val="150000"/>
              </a:lnSpc>
            </a:pPr>
            <a:r>
              <a:rPr lang="vi-VN" sz="2700" b="1" smtClean="0">
                <a:latin typeface="Times New Roman" pitchFamily="18" charset="0"/>
                <a:cs typeface="Times New Roman" pitchFamily="18" charset="0"/>
              </a:rPr>
              <a:t>- Tuân thủ đúng quy định, quy phạm trong công tác lập kế hoạch sản xuất.</a:t>
            </a:r>
          </a:p>
        </p:txBody>
      </p:sp>
    </p:spTree>
    <p:extLst>
      <p:ext uri="{BB962C8B-B14F-4D97-AF65-F5344CB8AC3E}">
        <p14:creationId xmlns:p14="http://schemas.microsoft.com/office/powerpoint/2010/main" val="4239315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4.1 Ý NGHĨA CỦA KẾ HOẠCH SẢN XUẤT</a:t>
            </a:r>
          </a:p>
        </p:txBody>
      </p:sp>
      <p:sp>
        <p:nvSpPr>
          <p:cNvPr id="2" name="Rectangle 1"/>
          <p:cNvSpPr/>
          <p:nvPr/>
        </p:nvSpPr>
        <p:spPr>
          <a:xfrm>
            <a:off x="4548" y="1384994"/>
            <a:ext cx="9139452" cy="523220"/>
          </a:xfrm>
          <a:prstGeom prst="rect">
            <a:avLst/>
          </a:prstGeom>
          <a:gradFill flip="none" rotWithShape="1">
            <a:gsLst>
              <a:gs pos="0">
                <a:srgbClr val="A603AB"/>
              </a:gs>
              <a:gs pos="21001">
                <a:srgbClr val="0819FB"/>
              </a:gs>
              <a:gs pos="35001">
                <a:srgbClr val="1A8D48"/>
              </a:gs>
              <a:gs pos="52000">
                <a:schemeClr val="tx1"/>
              </a:gs>
              <a:gs pos="73000">
                <a:srgbClr val="EE3F17"/>
              </a:gs>
              <a:gs pos="88000">
                <a:srgbClr val="E81766"/>
              </a:gs>
              <a:gs pos="100000">
                <a:srgbClr val="A603AB"/>
              </a:gs>
            </a:gsLst>
            <a:path path="circle">
              <a:fillToRect l="100000" t="100000"/>
            </a:path>
            <a:tileRect r="-100000" b="-100000"/>
          </a:gradFill>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2800" b="1"/>
              <a:t>Kế hoạch sản xuất </a:t>
            </a:r>
            <a:r>
              <a:rPr lang="vi-VN" sz="2800" b="1"/>
              <a:t>là </a:t>
            </a:r>
            <a:r>
              <a:rPr lang="vi-VN" sz="2800" b="1" smtClean="0"/>
              <a:t>tập </a:t>
            </a:r>
            <a:r>
              <a:rPr lang="vi-VN" sz="2800" b="1"/>
              <a:t>hợp </a:t>
            </a:r>
            <a:r>
              <a:rPr lang="vi-VN" sz="2800" b="1" smtClean="0"/>
              <a:t>hoạt </a:t>
            </a:r>
            <a:r>
              <a:rPr lang="vi-VN" sz="2800" b="1"/>
              <a:t>động</a:t>
            </a:r>
            <a:endParaRPr lang="en-US" sz="2800" b="1">
              <a:latin typeface="+mj-lt"/>
            </a:endParaRPr>
          </a:p>
        </p:txBody>
      </p:sp>
      <p:sp>
        <p:nvSpPr>
          <p:cNvPr id="5" name="Rectangle 4"/>
          <p:cNvSpPr/>
          <p:nvPr/>
        </p:nvSpPr>
        <p:spPr>
          <a:xfrm>
            <a:off x="5131031" y="2254477"/>
            <a:ext cx="1501372" cy="1384995"/>
          </a:xfrm>
          <a:prstGeom prst="rect">
            <a:avLst/>
          </a:prstGeom>
          <a:gradFill flip="none" rotWithShape="1">
            <a:gsLst>
              <a:gs pos="0">
                <a:srgbClr val="000000"/>
              </a:gs>
              <a:gs pos="39999">
                <a:srgbClr val="0A128C"/>
              </a:gs>
              <a:gs pos="70000">
                <a:srgbClr val="181CC7"/>
              </a:gs>
              <a:gs pos="88000">
                <a:srgbClr val="7005D4"/>
              </a:gs>
              <a:gs pos="100000">
                <a:srgbClr val="8C3D91"/>
              </a:gs>
            </a:gsLst>
            <a:path path="circle">
              <a:fillToRect l="50000" t="50000" r="50000" b="50000"/>
            </a:path>
            <a:tileRect/>
          </a:gra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vi-VN" sz="2800" b="1"/>
              <a:t>có </a:t>
            </a:r>
            <a:r>
              <a:rPr lang="vi-VN" sz="2800" b="1" smtClean="0"/>
              <a:t>mục </a:t>
            </a:r>
            <a:r>
              <a:rPr lang="vi-VN" sz="2800" b="1"/>
              <a:t>tiêu </a:t>
            </a:r>
            <a:r>
              <a:rPr lang="vi-VN" sz="2800" b="1"/>
              <a:t>cụ </a:t>
            </a:r>
            <a:r>
              <a:rPr lang="vi-VN" sz="2800" b="1" smtClean="0"/>
              <a:t>thể</a:t>
            </a:r>
            <a:endParaRPr lang="en-US" sz="2800" b="1">
              <a:latin typeface="Times New Roman" pitchFamily="18" charset="0"/>
            </a:endParaRPr>
          </a:p>
        </p:txBody>
      </p:sp>
      <p:sp>
        <p:nvSpPr>
          <p:cNvPr id="7" name="Rectangle 6"/>
          <p:cNvSpPr/>
          <p:nvPr/>
        </p:nvSpPr>
        <p:spPr>
          <a:xfrm>
            <a:off x="4548" y="2254477"/>
            <a:ext cx="1824252" cy="1384995"/>
          </a:xfrm>
          <a:prstGeom prst="rect">
            <a:avLst/>
          </a:prstGeom>
          <a:gradFill flip="none" rotWithShape="1">
            <a:gsLst>
              <a:gs pos="0">
                <a:srgbClr val="000000"/>
              </a:gs>
              <a:gs pos="39999">
                <a:srgbClr val="0A128C"/>
              </a:gs>
              <a:gs pos="70000">
                <a:srgbClr val="181CC7"/>
              </a:gs>
              <a:gs pos="88000">
                <a:srgbClr val="7005D4"/>
              </a:gs>
              <a:gs pos="100000">
                <a:srgbClr val="8C3D91"/>
              </a:gs>
            </a:gsLst>
            <a:path path="circle">
              <a:fillToRect l="50000" t="50000" r="50000" b="50000"/>
            </a:path>
            <a:tileRect/>
          </a:gra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vi-VN" sz="2800" b="1" smtClean="0"/>
              <a:t>sắp </a:t>
            </a:r>
            <a:r>
              <a:rPr lang="vi-VN" sz="2800" b="1"/>
              <a:t>xếp theo </a:t>
            </a:r>
            <a:r>
              <a:rPr lang="vi-VN" sz="2800" b="1"/>
              <a:t>lịch </a:t>
            </a:r>
            <a:r>
              <a:rPr lang="vi-VN" sz="2800" b="1" smtClean="0"/>
              <a:t>trình</a:t>
            </a:r>
            <a:endParaRPr lang="en-US" sz="2800" b="1">
              <a:latin typeface="Times New Roman" pitchFamily="18" charset="0"/>
            </a:endParaRPr>
          </a:p>
        </p:txBody>
      </p:sp>
      <p:sp>
        <p:nvSpPr>
          <p:cNvPr id="8" name="Rectangle 7"/>
          <p:cNvSpPr/>
          <p:nvPr/>
        </p:nvSpPr>
        <p:spPr>
          <a:xfrm>
            <a:off x="2130597" y="2254477"/>
            <a:ext cx="1122214" cy="1384995"/>
          </a:xfrm>
          <a:prstGeom prst="rect">
            <a:avLst/>
          </a:prstGeom>
          <a:gradFill flip="none" rotWithShape="1">
            <a:gsLst>
              <a:gs pos="0">
                <a:srgbClr val="000000"/>
              </a:gs>
              <a:gs pos="39999">
                <a:srgbClr val="0A128C"/>
              </a:gs>
              <a:gs pos="70000">
                <a:srgbClr val="181CC7"/>
              </a:gs>
              <a:gs pos="88000">
                <a:srgbClr val="7005D4"/>
              </a:gs>
              <a:gs pos="100000">
                <a:srgbClr val="8C3D91"/>
              </a:gs>
            </a:gsLst>
            <a:path path="circle">
              <a:fillToRect l="50000" t="50000" r="50000" b="50000"/>
            </a:path>
            <a:tileRect/>
          </a:gra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vi-VN" sz="2800" b="1" smtClean="0"/>
              <a:t>có </a:t>
            </a:r>
            <a:r>
              <a:rPr lang="vi-VN" sz="2800" b="1"/>
              <a:t>thời </a:t>
            </a:r>
            <a:r>
              <a:rPr lang="vi-VN" sz="2800" b="1" smtClean="0"/>
              <a:t>hạn</a:t>
            </a:r>
            <a:endParaRPr lang="en-US" sz="2800" b="1">
              <a:latin typeface="Times New Roman" pitchFamily="18" charset="0"/>
            </a:endParaRPr>
          </a:p>
        </p:txBody>
      </p:sp>
      <p:sp>
        <p:nvSpPr>
          <p:cNvPr id="9" name="Rectangle 8"/>
          <p:cNvSpPr/>
          <p:nvPr/>
        </p:nvSpPr>
        <p:spPr>
          <a:xfrm>
            <a:off x="3554608" y="2254477"/>
            <a:ext cx="1274626" cy="1384995"/>
          </a:xfrm>
          <a:prstGeom prst="rect">
            <a:avLst/>
          </a:prstGeom>
          <a:gradFill flip="none" rotWithShape="1">
            <a:gsLst>
              <a:gs pos="0">
                <a:srgbClr val="000000"/>
              </a:gs>
              <a:gs pos="39999">
                <a:srgbClr val="0A128C"/>
              </a:gs>
              <a:gs pos="70000">
                <a:srgbClr val="181CC7"/>
              </a:gs>
              <a:gs pos="88000">
                <a:srgbClr val="7005D4"/>
              </a:gs>
              <a:gs pos="100000">
                <a:srgbClr val="8C3D91"/>
              </a:gs>
            </a:gsLst>
            <a:path path="circle">
              <a:fillToRect l="50000" t="50000" r="50000" b="50000"/>
            </a:path>
            <a:tileRect/>
          </a:gra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vi-VN" sz="2800" b="1" smtClean="0"/>
              <a:t>có nguồn lực</a:t>
            </a:r>
            <a:endParaRPr lang="en-US" sz="2800" b="1">
              <a:latin typeface="Times New Roman" pitchFamily="18" charset="0"/>
            </a:endParaRPr>
          </a:p>
        </p:txBody>
      </p:sp>
      <p:sp>
        <p:nvSpPr>
          <p:cNvPr id="10" name="Rectangle 9"/>
          <p:cNvSpPr/>
          <p:nvPr/>
        </p:nvSpPr>
        <p:spPr>
          <a:xfrm>
            <a:off x="6934200" y="2254477"/>
            <a:ext cx="2191603" cy="1384995"/>
          </a:xfrm>
          <a:prstGeom prst="rect">
            <a:avLst/>
          </a:prstGeom>
          <a:gradFill flip="none" rotWithShape="1">
            <a:gsLst>
              <a:gs pos="0">
                <a:srgbClr val="000000"/>
              </a:gs>
              <a:gs pos="39999">
                <a:srgbClr val="0A128C"/>
              </a:gs>
              <a:gs pos="70000">
                <a:srgbClr val="181CC7"/>
              </a:gs>
              <a:gs pos="88000">
                <a:srgbClr val="7005D4"/>
              </a:gs>
              <a:gs pos="100000">
                <a:srgbClr val="8C3D91"/>
              </a:gs>
            </a:gsLst>
            <a:path path="circle">
              <a:fillToRect l="50000" t="50000" r="50000" b="50000"/>
            </a:path>
            <a:tileRect/>
          </a:gra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vi-VN" sz="2800" b="1"/>
              <a:t>có </a:t>
            </a:r>
            <a:r>
              <a:rPr lang="vi-VN" sz="2800" b="1" smtClean="0"/>
              <a:t>biện </a:t>
            </a:r>
            <a:r>
              <a:rPr lang="vi-VN" sz="2800" b="1"/>
              <a:t>pháp </a:t>
            </a:r>
            <a:r>
              <a:rPr lang="vi-VN" sz="2800" b="1" smtClean="0"/>
              <a:t>thực hiệ</a:t>
            </a:r>
            <a:r>
              <a:rPr lang="en-US" sz="2800" b="1" smtClean="0"/>
              <a:t>n</a:t>
            </a:r>
            <a:endParaRPr lang="en-US" sz="2800" b="1">
              <a:latin typeface="Times New Roman" pitchFamily="18" charset="0"/>
            </a:endParaRPr>
          </a:p>
        </p:txBody>
      </p:sp>
      <p:cxnSp>
        <p:nvCxnSpPr>
          <p:cNvPr id="12" name="Straight Arrow Connector 11"/>
          <p:cNvCxnSpPr>
            <a:endCxn id="7" idx="0"/>
          </p:cNvCxnSpPr>
          <p:nvPr/>
        </p:nvCxnSpPr>
        <p:spPr>
          <a:xfrm>
            <a:off x="916674" y="1908214"/>
            <a:ext cx="0" cy="346263"/>
          </a:xfrm>
          <a:prstGeom prst="straightConnector1">
            <a:avLst/>
          </a:prstGeom>
          <a:ln w="38100">
            <a:tailEnd type="stealth" w="med"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8" idx="0"/>
          </p:cNvCxnSpPr>
          <p:nvPr/>
        </p:nvCxnSpPr>
        <p:spPr>
          <a:xfrm>
            <a:off x="2691704" y="1908214"/>
            <a:ext cx="0" cy="346263"/>
          </a:xfrm>
          <a:prstGeom prst="straightConnector1">
            <a:avLst/>
          </a:prstGeom>
          <a:ln w="38100">
            <a:tailEnd type="stealth" w="med" len="lg"/>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endCxn id="9" idx="0"/>
          </p:cNvCxnSpPr>
          <p:nvPr/>
        </p:nvCxnSpPr>
        <p:spPr>
          <a:xfrm>
            <a:off x="4191921" y="1908214"/>
            <a:ext cx="0" cy="346263"/>
          </a:xfrm>
          <a:prstGeom prst="straightConnector1">
            <a:avLst/>
          </a:prstGeom>
          <a:ln w="38100">
            <a:tailEnd type="stealth" w="med" len="lg"/>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5" idx="0"/>
          </p:cNvCxnSpPr>
          <p:nvPr/>
        </p:nvCxnSpPr>
        <p:spPr>
          <a:xfrm>
            <a:off x="5881717" y="1908214"/>
            <a:ext cx="0" cy="346263"/>
          </a:xfrm>
          <a:prstGeom prst="straightConnector1">
            <a:avLst/>
          </a:prstGeom>
          <a:ln w="38100">
            <a:tailEnd type="stealth" w="med"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10" idx="0"/>
          </p:cNvCxnSpPr>
          <p:nvPr/>
        </p:nvCxnSpPr>
        <p:spPr>
          <a:xfrm>
            <a:off x="8030001" y="1908214"/>
            <a:ext cx="1" cy="346263"/>
          </a:xfrm>
          <a:prstGeom prst="straightConnector1">
            <a:avLst/>
          </a:prstGeom>
          <a:ln w="38100">
            <a:tailEnd type="stealth" w="med" len="lg"/>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4548" y="4038600"/>
            <a:ext cx="9139452" cy="523220"/>
          </a:xfrm>
          <a:prstGeom prst="rect">
            <a:avLst/>
          </a:prstGeom>
          <a:gradFill flip="none" rotWithShape="1">
            <a:gsLst>
              <a:gs pos="0">
                <a:srgbClr val="A603AB"/>
              </a:gs>
              <a:gs pos="21001">
                <a:srgbClr val="0819FB"/>
              </a:gs>
              <a:gs pos="35001">
                <a:srgbClr val="1A8D48"/>
              </a:gs>
              <a:gs pos="52000">
                <a:schemeClr val="tx1"/>
              </a:gs>
              <a:gs pos="73000">
                <a:srgbClr val="EE3F17"/>
              </a:gs>
              <a:gs pos="88000">
                <a:srgbClr val="E81766"/>
              </a:gs>
              <a:gs pos="100000">
                <a:srgbClr val="A603AB"/>
              </a:gs>
            </a:gsLst>
            <a:path path="circle">
              <a:fillToRect l="100000" t="100000"/>
            </a:path>
            <a:tileRect r="-100000" b="-100000"/>
          </a:gradFill>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2800" b="1">
                <a:solidFill>
                  <a:schemeClr val="lt1"/>
                </a:solidFill>
              </a:rPr>
              <a:t>Lập kế hoạch sản xuất </a:t>
            </a:r>
            <a:r>
              <a:rPr lang="vi-VN" sz="2800" b="1">
                <a:solidFill>
                  <a:schemeClr val="lt1"/>
                </a:solidFill>
              </a:rPr>
              <a:t>là xác định</a:t>
            </a:r>
            <a:endParaRPr lang="vi-VN" sz="2800" b="1">
              <a:solidFill>
                <a:schemeClr val="lt1"/>
              </a:solidFill>
            </a:endParaRPr>
          </a:p>
        </p:txBody>
      </p:sp>
      <p:sp>
        <p:nvSpPr>
          <p:cNvPr id="24" name="Rectangle 23"/>
          <p:cNvSpPr/>
          <p:nvPr/>
        </p:nvSpPr>
        <p:spPr>
          <a:xfrm>
            <a:off x="6400800" y="4981539"/>
            <a:ext cx="2467034" cy="954107"/>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vi-VN" sz="2800" b="1" smtClean="0">
                <a:latin typeface="+mj-lt"/>
              </a:rPr>
              <a:t>Chi </a:t>
            </a:r>
            <a:r>
              <a:rPr lang="vi-VN" sz="2800" b="1">
                <a:latin typeface="+mj-lt"/>
              </a:rPr>
              <a:t>phí sản xuất </a:t>
            </a:r>
            <a:r>
              <a:rPr lang="vi-VN" sz="2800" b="1">
                <a:latin typeface="+mj-lt"/>
              </a:rPr>
              <a:t>bao </a:t>
            </a:r>
            <a:r>
              <a:rPr lang="vi-VN" sz="2800" b="1" smtClean="0">
                <a:latin typeface="+mj-lt"/>
              </a:rPr>
              <a:t>nhiêu</a:t>
            </a:r>
            <a:endParaRPr lang="vi-VN" sz="2800" b="1">
              <a:latin typeface="+mj-lt"/>
            </a:endParaRPr>
          </a:p>
        </p:txBody>
      </p:sp>
      <p:sp>
        <p:nvSpPr>
          <p:cNvPr id="25" name="Rectangle 24"/>
          <p:cNvSpPr/>
          <p:nvPr/>
        </p:nvSpPr>
        <p:spPr>
          <a:xfrm>
            <a:off x="304801" y="4981539"/>
            <a:ext cx="2971799" cy="954107"/>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vi-VN" sz="2800" b="1" smtClean="0">
                <a:latin typeface="+mj-lt"/>
              </a:rPr>
              <a:t>Sản </a:t>
            </a:r>
            <a:r>
              <a:rPr lang="vi-VN" sz="2800" b="1">
                <a:latin typeface="+mj-lt"/>
              </a:rPr>
              <a:t>phẩm </a:t>
            </a:r>
            <a:r>
              <a:rPr lang="vi-VN" sz="2800" b="1" smtClean="0">
                <a:latin typeface="+mj-lt"/>
              </a:rPr>
              <a:t>sản </a:t>
            </a:r>
            <a:r>
              <a:rPr lang="vi-VN" sz="2800" b="1">
                <a:latin typeface="+mj-lt"/>
              </a:rPr>
              <a:t>xuất như </a:t>
            </a:r>
            <a:r>
              <a:rPr lang="vi-VN" sz="2800" b="1">
                <a:latin typeface="+mj-lt"/>
              </a:rPr>
              <a:t>thế </a:t>
            </a:r>
            <a:r>
              <a:rPr lang="vi-VN" sz="2800" b="1" smtClean="0">
                <a:latin typeface="+mj-lt"/>
              </a:rPr>
              <a:t>nào</a:t>
            </a:r>
            <a:endParaRPr lang="vi-VN" sz="2800" b="1">
              <a:latin typeface="+mj-lt"/>
            </a:endParaRPr>
          </a:p>
        </p:txBody>
      </p:sp>
      <p:sp>
        <p:nvSpPr>
          <p:cNvPr id="26" name="Rectangle 25"/>
          <p:cNvSpPr/>
          <p:nvPr/>
        </p:nvSpPr>
        <p:spPr>
          <a:xfrm>
            <a:off x="3797185" y="4981539"/>
            <a:ext cx="2083030" cy="954107"/>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vi-VN" sz="2800" b="1" smtClean="0">
                <a:latin typeface="+mj-lt"/>
              </a:rPr>
              <a:t>Sử </a:t>
            </a:r>
            <a:r>
              <a:rPr lang="vi-VN" sz="2800" b="1">
                <a:latin typeface="+mj-lt"/>
              </a:rPr>
              <a:t>dụng </a:t>
            </a:r>
            <a:r>
              <a:rPr lang="vi-VN" sz="2800" b="1" smtClean="0">
                <a:latin typeface="+mj-lt"/>
              </a:rPr>
              <a:t>nguồn </a:t>
            </a:r>
            <a:r>
              <a:rPr lang="vi-VN" sz="2800" b="1">
                <a:latin typeface="+mj-lt"/>
              </a:rPr>
              <a:t>lực </a:t>
            </a:r>
            <a:r>
              <a:rPr lang="vi-VN" sz="2800" b="1" smtClean="0">
                <a:latin typeface="+mj-lt"/>
              </a:rPr>
              <a:t>gì</a:t>
            </a:r>
            <a:endParaRPr lang="vi-VN" sz="2800" b="1">
              <a:latin typeface="+mj-lt"/>
            </a:endParaRPr>
          </a:p>
        </p:txBody>
      </p:sp>
      <p:cxnSp>
        <p:nvCxnSpPr>
          <p:cNvPr id="28" name="Straight Arrow Connector 27"/>
          <p:cNvCxnSpPr/>
          <p:nvPr/>
        </p:nvCxnSpPr>
        <p:spPr>
          <a:xfrm flipH="1">
            <a:off x="1790700" y="4561820"/>
            <a:ext cx="2783574" cy="419719"/>
          </a:xfrm>
          <a:prstGeom prst="straightConnector1">
            <a:avLst/>
          </a:prstGeom>
          <a:ln w="38100">
            <a:solidFill>
              <a:schemeClr val="accent6">
                <a:lumMod val="75000"/>
              </a:schemeClr>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endCxn id="26" idx="0"/>
          </p:cNvCxnSpPr>
          <p:nvPr/>
        </p:nvCxnSpPr>
        <p:spPr>
          <a:xfrm>
            <a:off x="4572000" y="4561820"/>
            <a:ext cx="266700" cy="419719"/>
          </a:xfrm>
          <a:prstGeom prst="straightConnector1">
            <a:avLst/>
          </a:prstGeom>
          <a:ln w="38100">
            <a:solidFill>
              <a:schemeClr val="accent6">
                <a:lumMod val="75000"/>
              </a:schemeClr>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endCxn id="24" idx="0"/>
          </p:cNvCxnSpPr>
          <p:nvPr/>
        </p:nvCxnSpPr>
        <p:spPr>
          <a:xfrm>
            <a:off x="4572000" y="4561820"/>
            <a:ext cx="3062317" cy="419719"/>
          </a:xfrm>
          <a:prstGeom prst="straightConnector1">
            <a:avLst/>
          </a:prstGeom>
          <a:ln w="38100">
            <a:solidFill>
              <a:schemeClr val="accent6">
                <a:lumMod val="75000"/>
              </a:schemeClr>
            </a:solidFill>
            <a:tailEnd type="stealth"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651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500"/>
                                        <p:tgtEl>
                                          <p:spTgt spid="4">
                                            <p:bg/>
                                          </p:spTgt>
                                        </p:tgtEl>
                                      </p:cBhvr>
                                    </p:animEffect>
                                    <p:anim calcmode="lin" valueType="num">
                                      <p:cBhvr>
                                        <p:cTn id="8" dur="500" fill="hold"/>
                                        <p:tgtEl>
                                          <p:spTgt spid="4">
                                            <p:bg/>
                                          </p:spTgt>
                                        </p:tgtEl>
                                        <p:attrNameLst>
                                          <p:attrName>ppt_x</p:attrName>
                                        </p:attrNameLst>
                                      </p:cBhvr>
                                      <p:tavLst>
                                        <p:tav tm="0">
                                          <p:val>
                                            <p:strVal val="#ppt_x"/>
                                          </p:val>
                                        </p:tav>
                                        <p:tav tm="100000">
                                          <p:val>
                                            <p:strVal val="#ppt_x"/>
                                          </p:val>
                                        </p:tav>
                                      </p:tavLst>
                                    </p:anim>
                                    <p:anim calcmode="lin" valueType="num">
                                      <p:cBhvr>
                                        <p:cTn id="9" dur="500" fill="hold"/>
                                        <p:tgtEl>
                                          <p:spTgt spid="4">
                                            <p:bg/>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anim calcmode="lin" valueType="num">
                                      <p:cBhvr>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4">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anim calcmode="lin" valueType="num">
                                      <p:cBhvr>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9" dur="5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500"/>
                                        <p:tgtEl>
                                          <p:spTgt spid="4">
                                            <p:txEl>
                                              <p:pRg st="2" end="2"/>
                                            </p:txEl>
                                          </p:spTgt>
                                        </p:tgtEl>
                                      </p:cBhvr>
                                    </p:animEffect>
                                    <p:anim calcmode="lin" valueType="num">
                                      <p:cBhvr>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0-#ppt_w/2"/>
                                          </p:val>
                                        </p:tav>
                                        <p:tav tm="100000">
                                          <p:val>
                                            <p:strVal val="#ppt_x"/>
                                          </p:val>
                                        </p:tav>
                                      </p:tavLst>
                                    </p:anim>
                                    <p:anim calcmode="lin" valueType="num">
                                      <p:cBhvr additive="base">
                                        <p:cTn id="3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par>
                          <p:cTn id="38" fill="hold">
                            <p:stCondLst>
                              <p:cond delay="500"/>
                            </p:stCondLst>
                            <p:childTnLst>
                              <p:par>
                                <p:cTn id="39" presetID="22" presetClass="entr" presetSubtype="1"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up)">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up)">
                                      <p:cBhvr>
                                        <p:cTn id="46" dur="500"/>
                                        <p:tgtEl>
                                          <p:spTgt spid="14"/>
                                        </p:tgtEl>
                                      </p:cBhvr>
                                    </p:animEffect>
                                  </p:childTnLst>
                                </p:cTn>
                              </p:par>
                            </p:childTnLst>
                          </p:cTn>
                        </p:par>
                        <p:par>
                          <p:cTn id="47" fill="hold">
                            <p:stCondLst>
                              <p:cond delay="500"/>
                            </p:stCondLst>
                            <p:childTnLst>
                              <p:par>
                                <p:cTn id="48" presetID="22"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up)">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up)">
                                      <p:cBhvr>
                                        <p:cTn id="55" dur="500"/>
                                        <p:tgtEl>
                                          <p:spTgt spid="16"/>
                                        </p:tgtEl>
                                      </p:cBhvr>
                                    </p:animEffect>
                                  </p:childTnLst>
                                </p:cTn>
                              </p:par>
                            </p:childTnLst>
                          </p:cTn>
                        </p:par>
                        <p:par>
                          <p:cTn id="56" fill="hold">
                            <p:stCondLst>
                              <p:cond delay="500"/>
                            </p:stCondLst>
                            <p:childTnLst>
                              <p:par>
                                <p:cTn id="57" presetID="22" presetClass="entr" presetSubtype="1"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up)">
                                      <p:cBhvr>
                                        <p:cTn id="59" dur="500"/>
                                        <p:tgtEl>
                                          <p:spTgt spid="9"/>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up)">
                                      <p:cBhvr>
                                        <p:cTn id="64" dur="500"/>
                                        <p:tgtEl>
                                          <p:spTgt spid="18"/>
                                        </p:tgtEl>
                                      </p:cBhvr>
                                    </p:animEffect>
                                  </p:childTnLst>
                                </p:cTn>
                              </p:par>
                            </p:childTnLst>
                          </p:cTn>
                        </p:par>
                        <p:par>
                          <p:cTn id="65" fill="hold">
                            <p:stCondLst>
                              <p:cond delay="500"/>
                            </p:stCondLst>
                            <p:childTnLst>
                              <p:par>
                                <p:cTn id="66" presetID="22" presetClass="entr" presetSubtype="1" fill="hold" grpId="0"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ipe(up)">
                                      <p:cBhvr>
                                        <p:cTn id="68" dur="500"/>
                                        <p:tgtEl>
                                          <p:spTgt spid="5"/>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1" fill="hold"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up)">
                                      <p:cBhvr>
                                        <p:cTn id="73" dur="500"/>
                                        <p:tgtEl>
                                          <p:spTgt spid="20"/>
                                        </p:tgtEl>
                                      </p:cBhvr>
                                    </p:animEffect>
                                  </p:childTnLst>
                                </p:cTn>
                              </p:par>
                            </p:childTnLst>
                          </p:cTn>
                        </p:par>
                        <p:par>
                          <p:cTn id="74" fill="hold">
                            <p:stCondLst>
                              <p:cond delay="500"/>
                            </p:stCondLst>
                            <p:childTnLst>
                              <p:par>
                                <p:cTn id="75" presetID="22" presetClass="entr" presetSubtype="1"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up)">
                                      <p:cBhvr>
                                        <p:cTn id="77" dur="500"/>
                                        <p:tgtEl>
                                          <p:spTgt spid="10"/>
                                        </p:tgtEl>
                                      </p:cBhvr>
                                    </p:animEffect>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grpId="0" nodeType="click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p:cTn id="82" dur="500" fill="hold"/>
                                        <p:tgtEl>
                                          <p:spTgt spid="22"/>
                                        </p:tgtEl>
                                        <p:attrNameLst>
                                          <p:attrName>ppt_w</p:attrName>
                                        </p:attrNameLst>
                                      </p:cBhvr>
                                      <p:tavLst>
                                        <p:tav tm="0">
                                          <p:val>
                                            <p:fltVal val="0"/>
                                          </p:val>
                                        </p:tav>
                                        <p:tav tm="100000">
                                          <p:val>
                                            <p:strVal val="#ppt_w"/>
                                          </p:val>
                                        </p:tav>
                                      </p:tavLst>
                                    </p:anim>
                                    <p:anim calcmode="lin" valueType="num">
                                      <p:cBhvr>
                                        <p:cTn id="83" dur="500" fill="hold"/>
                                        <p:tgtEl>
                                          <p:spTgt spid="22"/>
                                        </p:tgtEl>
                                        <p:attrNameLst>
                                          <p:attrName>ppt_h</p:attrName>
                                        </p:attrNameLst>
                                      </p:cBhvr>
                                      <p:tavLst>
                                        <p:tav tm="0">
                                          <p:val>
                                            <p:fltVal val="0"/>
                                          </p:val>
                                        </p:tav>
                                        <p:tav tm="100000">
                                          <p:val>
                                            <p:strVal val="#ppt_h"/>
                                          </p:val>
                                        </p:tav>
                                      </p:tavLst>
                                    </p:anim>
                                    <p:anim calcmode="lin" valueType="num">
                                      <p:cBhvr>
                                        <p:cTn id="84" dur="500" fill="hold"/>
                                        <p:tgtEl>
                                          <p:spTgt spid="22"/>
                                        </p:tgtEl>
                                        <p:attrNameLst>
                                          <p:attrName>style.rotation</p:attrName>
                                        </p:attrNameLst>
                                      </p:cBhvr>
                                      <p:tavLst>
                                        <p:tav tm="0">
                                          <p:val>
                                            <p:fltVal val="90"/>
                                          </p:val>
                                        </p:tav>
                                        <p:tav tm="100000">
                                          <p:val>
                                            <p:fltVal val="0"/>
                                          </p:val>
                                        </p:tav>
                                      </p:tavLst>
                                    </p:anim>
                                    <p:animEffect transition="in" filter="fade">
                                      <p:cBhvr>
                                        <p:cTn id="85" dur="500"/>
                                        <p:tgtEl>
                                          <p:spTgt spid="22"/>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1" fill="hold" nodeType="clickEffect">
                                  <p:stCondLst>
                                    <p:cond delay="0"/>
                                  </p:stCondLst>
                                  <p:childTnLst>
                                    <p:set>
                                      <p:cBhvr>
                                        <p:cTn id="89" dur="1" fill="hold">
                                          <p:stCondLst>
                                            <p:cond delay="0"/>
                                          </p:stCondLst>
                                        </p:cTn>
                                        <p:tgtEl>
                                          <p:spTgt spid="28"/>
                                        </p:tgtEl>
                                        <p:attrNameLst>
                                          <p:attrName>style.visibility</p:attrName>
                                        </p:attrNameLst>
                                      </p:cBhvr>
                                      <p:to>
                                        <p:strVal val="visible"/>
                                      </p:to>
                                    </p:set>
                                    <p:animEffect transition="in" filter="wipe(up)">
                                      <p:cBhvr>
                                        <p:cTn id="90" dur="500"/>
                                        <p:tgtEl>
                                          <p:spTgt spid="28"/>
                                        </p:tgtEl>
                                      </p:cBhvr>
                                    </p:animEffect>
                                  </p:childTnLst>
                                </p:cTn>
                              </p:par>
                            </p:childTnLst>
                          </p:cTn>
                        </p:par>
                        <p:par>
                          <p:cTn id="91" fill="hold">
                            <p:stCondLst>
                              <p:cond delay="500"/>
                            </p:stCondLst>
                            <p:childTnLst>
                              <p:par>
                                <p:cTn id="92" presetID="22" presetClass="entr" presetSubtype="1" fill="hold" grpId="0"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up)">
                                      <p:cBhvr>
                                        <p:cTn id="94" dur="500"/>
                                        <p:tgtEl>
                                          <p:spTgt spid="25"/>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1" fill="hold"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wipe(up)">
                                      <p:cBhvr>
                                        <p:cTn id="99" dur="500"/>
                                        <p:tgtEl>
                                          <p:spTgt spid="30"/>
                                        </p:tgtEl>
                                      </p:cBhvr>
                                    </p:animEffect>
                                  </p:childTnLst>
                                </p:cTn>
                              </p:par>
                            </p:childTnLst>
                          </p:cTn>
                        </p:par>
                        <p:par>
                          <p:cTn id="100" fill="hold">
                            <p:stCondLst>
                              <p:cond delay="500"/>
                            </p:stCondLst>
                            <p:childTnLst>
                              <p:par>
                                <p:cTn id="101" presetID="22" presetClass="entr" presetSubtype="1"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wipe(up)">
                                      <p:cBhvr>
                                        <p:cTn id="103" dur="500"/>
                                        <p:tgtEl>
                                          <p:spTgt spid="26"/>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1" fill="hold" nodeType="clickEffect">
                                  <p:stCondLst>
                                    <p:cond delay="0"/>
                                  </p:stCondLst>
                                  <p:childTnLst>
                                    <p:set>
                                      <p:cBhvr>
                                        <p:cTn id="107" dur="1" fill="hold">
                                          <p:stCondLst>
                                            <p:cond delay="0"/>
                                          </p:stCondLst>
                                        </p:cTn>
                                        <p:tgtEl>
                                          <p:spTgt spid="32"/>
                                        </p:tgtEl>
                                        <p:attrNameLst>
                                          <p:attrName>style.visibility</p:attrName>
                                        </p:attrNameLst>
                                      </p:cBhvr>
                                      <p:to>
                                        <p:strVal val="visible"/>
                                      </p:to>
                                    </p:set>
                                    <p:animEffect transition="in" filter="wipe(up)">
                                      <p:cBhvr>
                                        <p:cTn id="108" dur="500"/>
                                        <p:tgtEl>
                                          <p:spTgt spid="32"/>
                                        </p:tgtEl>
                                      </p:cBhvr>
                                    </p:animEffect>
                                  </p:childTnLst>
                                </p:cTn>
                              </p:par>
                            </p:childTnLst>
                          </p:cTn>
                        </p:par>
                        <p:par>
                          <p:cTn id="109" fill="hold">
                            <p:stCondLst>
                              <p:cond delay="500"/>
                            </p:stCondLst>
                            <p:childTnLst>
                              <p:par>
                                <p:cTn id="110" presetID="22" presetClass="entr" presetSubtype="1" fill="hold" grpId="0" nodeType="after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wipe(up)">
                                      <p:cBhvr>
                                        <p:cTn id="11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2" grpId="0" animBg="1"/>
      <p:bldP spid="5" grpId="0" animBg="1"/>
      <p:bldP spid="7" grpId="0" animBg="1"/>
      <p:bldP spid="8" grpId="0" animBg="1"/>
      <p:bldP spid="9" grpId="0" animBg="1"/>
      <p:bldP spid="10" grpId="0" animBg="1"/>
      <p:bldP spid="22" grpId="0" animBg="1"/>
      <p:bldP spid="24" grpId="0" animBg="1"/>
      <p:bldP spid="25"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a:t>
            </a:r>
            <a:r>
              <a:rPr lang="en-US"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2</a:t>
            </a:r>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 CÁC DẠNG KẾ HOẠCH CỦA XÍ NGHIỆP SẢN XUẤT</a:t>
            </a:r>
          </a:p>
        </p:txBody>
      </p:sp>
      <p:sp>
        <p:nvSpPr>
          <p:cNvPr id="5" name="Rectangle 4"/>
          <p:cNvSpPr/>
          <p:nvPr/>
        </p:nvSpPr>
        <p:spPr>
          <a:xfrm>
            <a:off x="304800" y="1828800"/>
            <a:ext cx="3505200" cy="830997"/>
          </a:xfrm>
          <a:prstGeom prst="rect">
            <a:avLst/>
          </a:prstGeom>
          <a:gradFill flip="none" rotWithShape="1">
            <a:gsLst>
              <a:gs pos="0">
                <a:srgbClr val="00B050"/>
              </a:gs>
              <a:gs pos="45000">
                <a:srgbClr val="FF7A00"/>
              </a:gs>
              <a:gs pos="70000">
                <a:srgbClr val="FF0300"/>
              </a:gs>
              <a:gs pos="100000">
                <a:srgbClr val="4D0808"/>
              </a:gs>
            </a:gsLst>
            <a:path path="circle">
              <a:fillToRect l="100000" t="100000"/>
            </a:path>
            <a:tileRect r="-100000" b="-100000"/>
          </a:gradFill>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2400" b="1" smtClean="0">
                <a:latin typeface="Times New Roman" pitchFamily="18" charset="0"/>
                <a:cs typeface="Times New Roman" pitchFamily="18" charset="0"/>
              </a:rPr>
              <a:t>Kế </a:t>
            </a:r>
            <a:r>
              <a:rPr lang="vi-VN" sz="2400" b="1" smtClean="0">
                <a:latin typeface="Times New Roman" pitchFamily="18" charset="0"/>
                <a:cs typeface="Times New Roman" pitchFamily="18" charset="0"/>
              </a:rPr>
              <a:t>hoạch hóa </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hệ </a:t>
            </a:r>
            <a:r>
              <a:rPr lang="vi-VN" sz="2400" b="1" smtClean="0">
                <a:latin typeface="Times New Roman" pitchFamily="18" charset="0"/>
                <a:cs typeface="Times New Roman" pitchFamily="18" charset="0"/>
              </a:rPr>
              <a:t>thống </a:t>
            </a:r>
            <a:r>
              <a:rPr lang="vi-VN" sz="2400" b="1" smtClean="0">
                <a:latin typeface="Times New Roman" pitchFamily="18" charset="0"/>
                <a:cs typeface="Times New Roman" pitchFamily="18" charset="0"/>
              </a:rPr>
              <a:t>phương </a:t>
            </a:r>
            <a:r>
              <a:rPr lang="vi-VN" sz="2400" b="1" smtClean="0">
                <a:latin typeface="Times New Roman" pitchFamily="18" charset="0"/>
                <a:cs typeface="Times New Roman" pitchFamily="18" charset="0"/>
              </a:rPr>
              <a:t>án </a:t>
            </a:r>
            <a:r>
              <a:rPr lang="en-US" sz="2400" b="1" smtClean="0">
                <a:latin typeface="Times New Roman" pitchFamily="18" charset="0"/>
                <a:cs typeface="Times New Roman" pitchFamily="18" charset="0"/>
              </a:rPr>
              <a:t>SX</a:t>
            </a:r>
            <a:r>
              <a:rPr lang="vi-VN" sz="2400" b="1" smtClean="0">
                <a:latin typeface="Times New Roman" pitchFamily="18" charset="0"/>
                <a:cs typeface="Times New Roman" pitchFamily="18" charset="0"/>
              </a:rPr>
              <a:t>–</a:t>
            </a:r>
            <a:r>
              <a:rPr lang="en-US" sz="2400" b="1" smtClean="0">
                <a:latin typeface="Times New Roman" pitchFamily="18" charset="0"/>
                <a:cs typeface="Times New Roman" pitchFamily="18" charset="0"/>
              </a:rPr>
              <a:t>KD</a:t>
            </a:r>
            <a:endParaRPr lang="vi-VN" sz="2400" b="1" smtClean="0">
              <a:latin typeface="Times New Roman" pitchFamily="18" charset="0"/>
              <a:cs typeface="Times New Roman" pitchFamily="18" charset="0"/>
            </a:endParaRPr>
          </a:p>
        </p:txBody>
      </p:sp>
      <p:sp>
        <p:nvSpPr>
          <p:cNvPr id="6" name="Rectangle 5"/>
          <p:cNvSpPr/>
          <p:nvPr/>
        </p:nvSpPr>
        <p:spPr>
          <a:xfrm>
            <a:off x="4148067" y="1828800"/>
            <a:ext cx="1714500" cy="830997"/>
          </a:xfrm>
          <a:prstGeom prst="rect">
            <a:avLst/>
          </a:prstGeom>
          <a:gradFill flip="none" rotWithShape="1">
            <a:gsLst>
              <a:gs pos="0">
                <a:srgbClr val="00B050"/>
              </a:gs>
              <a:gs pos="45000">
                <a:srgbClr val="FF7A00"/>
              </a:gs>
              <a:gs pos="70000">
                <a:srgbClr val="FF0300"/>
              </a:gs>
              <a:gs pos="100000">
                <a:srgbClr val="4D0808"/>
              </a:gs>
            </a:gsLst>
            <a:path path="circle">
              <a:fillToRect l="100000" t="100000"/>
            </a:path>
            <a:tileRect r="-100000" b="-100000"/>
          </a:gradFill>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xây dựng</a:t>
            </a:r>
            <a:endParaRPr lang="en-US" sz="2400" b="1" smtClean="0">
              <a:latin typeface="Times New Roman" pitchFamily="18" charset="0"/>
              <a:cs typeface="Times New Roman" pitchFamily="18" charset="0"/>
            </a:endParaRPr>
          </a:p>
          <a:p>
            <a:pPr algn="ct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thực hiện</a:t>
            </a:r>
            <a:endParaRPr lang="vi-VN" sz="2400" b="1" smtClean="0">
              <a:latin typeface="Times New Roman" pitchFamily="18" charset="0"/>
              <a:cs typeface="Times New Roman" pitchFamily="18" charset="0"/>
            </a:endParaRPr>
          </a:p>
        </p:txBody>
      </p:sp>
      <p:sp>
        <p:nvSpPr>
          <p:cNvPr id="7" name="Rectangle 6"/>
          <p:cNvSpPr/>
          <p:nvPr/>
        </p:nvSpPr>
        <p:spPr>
          <a:xfrm>
            <a:off x="6200633" y="1828800"/>
            <a:ext cx="2638567" cy="830997"/>
          </a:xfrm>
          <a:prstGeom prst="rect">
            <a:avLst/>
          </a:prstGeom>
          <a:gradFill flip="none" rotWithShape="1">
            <a:gsLst>
              <a:gs pos="0">
                <a:srgbClr val="00B050"/>
              </a:gs>
              <a:gs pos="45000">
                <a:srgbClr val="FF7A00"/>
              </a:gs>
              <a:gs pos="70000">
                <a:srgbClr val="FF0300"/>
              </a:gs>
              <a:gs pos="100000">
                <a:srgbClr val="4D0808"/>
              </a:gs>
            </a:gsLst>
            <a:path path="circle">
              <a:fillToRect l="100000" t="100000"/>
            </a:path>
            <a:tileRect r="-100000" b="-100000"/>
          </a:gradFill>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2400" b="1" smtClean="0">
                <a:latin typeface="Times New Roman" pitchFamily="18" charset="0"/>
                <a:cs typeface="Times New Roman" pitchFamily="18" charset="0"/>
              </a:rPr>
              <a:t>trong </a:t>
            </a:r>
            <a:r>
              <a:rPr lang="vi-VN" sz="2400" b="1" smtClean="0">
                <a:latin typeface="Times New Roman" pitchFamily="18" charset="0"/>
                <a:cs typeface="Times New Roman" pitchFamily="18" charset="0"/>
              </a:rPr>
              <a:t>khoảng thời gian nhất </a:t>
            </a:r>
            <a:r>
              <a:rPr lang="vi-VN" sz="2400" b="1" smtClean="0">
                <a:latin typeface="Times New Roman" pitchFamily="18" charset="0"/>
                <a:cs typeface="Times New Roman" pitchFamily="18" charset="0"/>
              </a:rPr>
              <a:t>định</a:t>
            </a:r>
            <a:endParaRPr lang="vi-VN" sz="2400" b="1" smtClean="0">
              <a:latin typeface="Times New Roman" pitchFamily="18" charset="0"/>
              <a:cs typeface="Times New Roman" pitchFamily="18" charset="0"/>
            </a:endParaRPr>
          </a:p>
        </p:txBody>
      </p:sp>
      <p:sp>
        <p:nvSpPr>
          <p:cNvPr id="8" name="Rectangle 7"/>
          <p:cNvSpPr/>
          <p:nvPr/>
        </p:nvSpPr>
        <p:spPr>
          <a:xfrm>
            <a:off x="2514600" y="2962870"/>
            <a:ext cx="6294120" cy="461665"/>
          </a:xfrm>
          <a:prstGeom prst="rect">
            <a:avLst/>
          </a:prstGeom>
          <a:blipFill>
            <a:blip r:embed="rId2"/>
            <a:tile tx="0" ty="0" sx="100000" sy="100000" flip="none" algn="tl"/>
          </a:blipFill>
        </p:spPr>
        <p:txBody>
          <a:bodyPr wrap="square">
            <a:spAutoFit/>
          </a:bodyPr>
          <a:lstStyle/>
          <a:p>
            <a:pPr algn="just"/>
            <a:r>
              <a:rPr lang="vi-VN" sz="2400" b="1" smtClean="0">
                <a:latin typeface="Times New Roman" pitchFamily="18" charset="0"/>
                <a:cs typeface="Times New Roman" pitchFamily="18" charset="0"/>
              </a:rPr>
              <a:t>Công cụ quản </a:t>
            </a:r>
            <a:r>
              <a:rPr lang="vi-VN" sz="2400" b="1" smtClean="0">
                <a:latin typeface="Times New Roman" pitchFamily="18" charset="0"/>
                <a:cs typeface="Times New Roman" pitchFamily="18" charset="0"/>
              </a:rPr>
              <a:t>lý </a:t>
            </a:r>
            <a:r>
              <a:rPr lang="vi-VN" sz="2400" b="1" smtClean="0">
                <a:latin typeface="Times New Roman" pitchFamily="18" charset="0"/>
                <a:cs typeface="Times New Roman" pitchFamily="18" charset="0"/>
              </a:rPr>
              <a:t>hoạt </a:t>
            </a:r>
            <a:r>
              <a:rPr lang="vi-VN" sz="2400" b="1" smtClean="0">
                <a:latin typeface="Times New Roman" pitchFamily="18" charset="0"/>
                <a:cs typeface="Times New Roman" pitchFamily="18" charset="0"/>
              </a:rPr>
              <a:t>động </a:t>
            </a:r>
            <a:r>
              <a:rPr lang="en-US" sz="2400" b="1" smtClean="0">
                <a:latin typeface="Times New Roman" pitchFamily="18" charset="0"/>
                <a:cs typeface="Times New Roman" pitchFamily="18" charset="0"/>
              </a:rPr>
              <a:t>SX</a:t>
            </a:r>
            <a:r>
              <a:rPr lang="vi-VN" sz="2400" b="1" smtClean="0">
                <a:latin typeface="Times New Roman" pitchFamily="18" charset="0"/>
                <a:cs typeface="Times New Roman" pitchFamily="18" charset="0"/>
              </a:rPr>
              <a:t>–</a:t>
            </a:r>
            <a:r>
              <a:rPr lang="en-US" sz="2400" b="1" smtClean="0">
                <a:latin typeface="Times New Roman" pitchFamily="18" charset="0"/>
                <a:cs typeface="Times New Roman" pitchFamily="18" charset="0"/>
              </a:rPr>
              <a:t>KD</a:t>
            </a:r>
            <a:endParaRPr lang="vi-VN" sz="2400" b="1" smtClean="0">
              <a:latin typeface="Times New Roman" pitchFamily="18" charset="0"/>
              <a:cs typeface="Times New Roman" pitchFamily="18" charset="0"/>
            </a:endParaRPr>
          </a:p>
        </p:txBody>
      </p:sp>
      <p:sp>
        <p:nvSpPr>
          <p:cNvPr id="9" name="Rectangle 8"/>
          <p:cNvSpPr/>
          <p:nvPr/>
        </p:nvSpPr>
        <p:spPr>
          <a:xfrm>
            <a:off x="2514600" y="3576935"/>
            <a:ext cx="6294120" cy="461665"/>
          </a:xfrm>
          <a:prstGeom prst="rect">
            <a:avLst/>
          </a:prstGeom>
          <a:blipFill>
            <a:blip r:embed="rId2"/>
            <a:tile tx="0" ty="0" sx="100000" sy="100000" flip="none" algn="tl"/>
          </a:blipFill>
        </p:spPr>
        <p:txBody>
          <a:bodyPr wrap="square">
            <a:spAutoFit/>
          </a:bodyPr>
          <a:lstStyle/>
          <a:p>
            <a:pPr algn="just"/>
            <a:r>
              <a:rPr lang="vi-VN" sz="2400" b="1" smtClean="0">
                <a:latin typeface="Times New Roman" pitchFamily="18" charset="0"/>
                <a:cs typeface="Times New Roman" pitchFamily="18" charset="0"/>
              </a:rPr>
              <a:t>Khai thác tiềm </a:t>
            </a:r>
            <a:r>
              <a:rPr lang="vi-VN" sz="2400" b="1" smtClean="0">
                <a:latin typeface="Times New Roman" pitchFamily="18" charset="0"/>
                <a:cs typeface="Times New Roman" pitchFamily="18" charset="0"/>
              </a:rPr>
              <a:t>năng sẵn có </a:t>
            </a:r>
            <a:r>
              <a:rPr lang="vi-VN" sz="2400" b="1" smtClean="0">
                <a:latin typeface="Times New Roman" pitchFamily="18" charset="0"/>
                <a:cs typeface="Times New Roman" pitchFamily="18" charset="0"/>
              </a:rPr>
              <a:t>trong </a:t>
            </a:r>
            <a:r>
              <a:rPr lang="vi-VN" sz="2400" b="1" smtClean="0">
                <a:latin typeface="Times New Roman" pitchFamily="18" charset="0"/>
                <a:cs typeface="Times New Roman" pitchFamily="18" charset="0"/>
              </a:rPr>
              <a:t>từng thời </a:t>
            </a:r>
            <a:r>
              <a:rPr lang="vi-VN" sz="2400" b="1" smtClean="0">
                <a:latin typeface="Times New Roman" pitchFamily="18" charset="0"/>
                <a:cs typeface="Times New Roman" pitchFamily="18" charset="0"/>
              </a:rPr>
              <a:t>kỳ</a:t>
            </a:r>
            <a:endParaRPr lang="en-US" sz="2400" b="1" smtClean="0">
              <a:latin typeface="Times New Roman" pitchFamily="18" charset="0"/>
              <a:cs typeface="Times New Roman" pitchFamily="18" charset="0"/>
            </a:endParaRPr>
          </a:p>
        </p:txBody>
      </p:sp>
      <p:sp>
        <p:nvSpPr>
          <p:cNvPr id="10" name="Rectangle 9"/>
          <p:cNvSpPr/>
          <p:nvPr/>
        </p:nvSpPr>
        <p:spPr>
          <a:xfrm>
            <a:off x="158087" y="4760267"/>
            <a:ext cx="3804313" cy="46166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vi-VN" sz="2400" b="1" smtClean="0">
                <a:solidFill>
                  <a:schemeClr val="tx1"/>
                </a:solidFill>
                <a:latin typeface="Times New Roman" pitchFamily="18" charset="0"/>
                <a:cs typeface="Times New Roman" pitchFamily="18" charset="0"/>
              </a:rPr>
              <a:t>Công </a:t>
            </a:r>
            <a:r>
              <a:rPr lang="vi-VN" sz="2400" b="1" smtClean="0">
                <a:solidFill>
                  <a:schemeClr val="tx1"/>
                </a:solidFill>
                <a:latin typeface="Times New Roman" pitchFamily="18" charset="0"/>
                <a:cs typeface="Times New Roman" pitchFamily="18" charset="0"/>
              </a:rPr>
              <a:t>tác kế hoạch hóa </a:t>
            </a:r>
            <a:r>
              <a:rPr lang="vi-VN" sz="2400" b="1" smtClean="0">
                <a:solidFill>
                  <a:schemeClr val="tx1"/>
                </a:solidFill>
                <a:latin typeface="Times New Roman" pitchFamily="18" charset="0"/>
                <a:cs typeface="Times New Roman" pitchFamily="18" charset="0"/>
              </a:rPr>
              <a:t>gồm</a:t>
            </a:r>
            <a:endParaRPr lang="vi-VN" sz="2400" b="1" smtClean="0">
              <a:solidFill>
                <a:schemeClr val="tx1"/>
              </a:solidFill>
              <a:latin typeface="Times New Roman" pitchFamily="18" charset="0"/>
              <a:cs typeface="Times New Roman" pitchFamily="18" charset="0"/>
            </a:endParaRPr>
          </a:p>
        </p:txBody>
      </p:sp>
      <p:sp>
        <p:nvSpPr>
          <p:cNvPr id="11" name="Rectangle 10"/>
          <p:cNvSpPr/>
          <p:nvPr/>
        </p:nvSpPr>
        <p:spPr>
          <a:xfrm>
            <a:off x="4191000" y="5177135"/>
            <a:ext cx="4800600" cy="46166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vi-VN" sz="2400" b="1" smtClean="0">
                <a:solidFill>
                  <a:schemeClr val="tx1"/>
                </a:solidFill>
                <a:latin typeface="Times New Roman" pitchFamily="18" charset="0"/>
                <a:cs typeface="Times New Roman" pitchFamily="18" charset="0"/>
              </a:rPr>
              <a:t>Tổ chức </a:t>
            </a:r>
            <a:r>
              <a:rPr lang="vi-VN" sz="2400" b="1" smtClean="0">
                <a:solidFill>
                  <a:schemeClr val="tx1"/>
                </a:solidFill>
                <a:latin typeface="Times New Roman" pitchFamily="18" charset="0"/>
                <a:cs typeface="Times New Roman" pitchFamily="18" charset="0"/>
              </a:rPr>
              <a:t>chỉ đạo thực hiện </a:t>
            </a:r>
            <a:r>
              <a:rPr lang="vi-VN" sz="2400" b="1" smtClean="0">
                <a:solidFill>
                  <a:schemeClr val="tx1"/>
                </a:solidFill>
                <a:latin typeface="Times New Roman" pitchFamily="18" charset="0"/>
                <a:cs typeface="Times New Roman" pitchFamily="18" charset="0"/>
              </a:rPr>
              <a:t>kế hoạch</a:t>
            </a:r>
            <a:endParaRPr lang="vi-VN" sz="2400" smtClean="0">
              <a:solidFill>
                <a:schemeClr val="tx1"/>
              </a:solidFill>
              <a:latin typeface="Times New Roman" pitchFamily="18" charset="0"/>
              <a:cs typeface="Times New Roman" pitchFamily="18" charset="0"/>
            </a:endParaRPr>
          </a:p>
        </p:txBody>
      </p:sp>
      <p:sp>
        <p:nvSpPr>
          <p:cNvPr id="12" name="Rectangle 11"/>
          <p:cNvSpPr/>
          <p:nvPr/>
        </p:nvSpPr>
        <p:spPr>
          <a:xfrm>
            <a:off x="4191000" y="4343400"/>
            <a:ext cx="4800600" cy="46166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vi-VN" sz="2400" b="1" smtClean="0">
                <a:solidFill>
                  <a:schemeClr val="tx1"/>
                </a:solidFill>
                <a:latin typeface="Times New Roman" pitchFamily="18" charset="0"/>
                <a:cs typeface="Times New Roman" pitchFamily="18" charset="0"/>
              </a:rPr>
              <a:t>Xây dựng </a:t>
            </a:r>
            <a:r>
              <a:rPr lang="vi-VN" sz="2400" b="1" smtClean="0">
                <a:solidFill>
                  <a:schemeClr val="tx1"/>
                </a:solidFill>
                <a:latin typeface="Times New Roman" pitchFamily="18" charset="0"/>
                <a:cs typeface="Times New Roman" pitchFamily="18" charset="0"/>
              </a:rPr>
              <a:t>các dự án kế </a:t>
            </a:r>
            <a:r>
              <a:rPr lang="vi-VN" sz="2400" b="1" smtClean="0">
                <a:solidFill>
                  <a:schemeClr val="tx1"/>
                </a:solidFill>
                <a:latin typeface="Times New Roman" pitchFamily="18" charset="0"/>
                <a:cs typeface="Times New Roman" pitchFamily="18" charset="0"/>
              </a:rPr>
              <a:t>hoạch</a:t>
            </a:r>
            <a:endParaRPr lang="vi-VN" sz="2400" smtClean="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41535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style.rotation</p:attrName>
                                        </p:attrNameLst>
                                      </p:cBhvr>
                                      <p:tavLst>
                                        <p:tav tm="0">
                                          <p:val>
                                            <p:fltVal val="90"/>
                                          </p:val>
                                        </p:tav>
                                        <p:tav tm="100000">
                                          <p:val>
                                            <p:fltVal val="0"/>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145">
                                          <p:stCondLst>
                                            <p:cond delay="0"/>
                                          </p:stCondLst>
                                        </p:cTn>
                                        <p:tgtEl>
                                          <p:spTgt spid="10"/>
                                        </p:tgtEl>
                                      </p:cBhvr>
                                    </p:animEffect>
                                    <p:anim calcmode="lin" valueType="num">
                                      <p:cBhvr>
                                        <p:cTn id="38" dur="456"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9" dur="16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0" dur="166" tmFilter="0, 0; 0.125,0.2665; 0.25,0.4; 0.375,0.465; 0.5,0.5;  0.625,0.535; 0.75,0.6; 0.875,0.7335; 1,1">
                                          <p:stCondLst>
                                            <p:cond delay="166"/>
                                          </p:stCondLst>
                                        </p:cTn>
                                        <p:tgtEl>
                                          <p:spTgt spid="10"/>
                                        </p:tgtEl>
                                        <p:attrNameLst>
                                          <p:attrName>ppt_y</p:attrName>
                                        </p:attrNameLst>
                                      </p:cBhvr>
                                      <p:tavLst>
                                        <p:tav tm="0" fmla="#ppt_y-sin(pi*$)/9">
                                          <p:val>
                                            <p:fltVal val="0"/>
                                          </p:val>
                                        </p:tav>
                                        <p:tav tm="100000">
                                          <p:val>
                                            <p:fltVal val="1"/>
                                          </p:val>
                                        </p:tav>
                                      </p:tavLst>
                                    </p:anim>
                                    <p:anim calcmode="lin" valueType="num">
                                      <p:cBhvr>
                                        <p:cTn id="41" dur="83" tmFilter="0, 0; 0.125,0.2665; 0.25,0.4; 0.375,0.465; 0.5,0.5;  0.625,0.535; 0.75,0.6; 0.875,0.7335; 1,1">
                                          <p:stCondLst>
                                            <p:cond delay="331"/>
                                          </p:stCondLst>
                                        </p:cTn>
                                        <p:tgtEl>
                                          <p:spTgt spid="10"/>
                                        </p:tgtEl>
                                        <p:attrNameLst>
                                          <p:attrName>ppt_y</p:attrName>
                                        </p:attrNameLst>
                                      </p:cBhvr>
                                      <p:tavLst>
                                        <p:tav tm="0" fmla="#ppt_y-sin(pi*$)/27">
                                          <p:val>
                                            <p:fltVal val="0"/>
                                          </p:val>
                                        </p:tav>
                                        <p:tav tm="100000">
                                          <p:val>
                                            <p:fltVal val="1"/>
                                          </p:val>
                                        </p:tav>
                                      </p:tavLst>
                                    </p:anim>
                                    <p:anim calcmode="lin" valueType="num">
                                      <p:cBhvr>
                                        <p:cTn id="42" dur="41" tmFilter="0, 0; 0.125,0.2665; 0.25,0.4; 0.375,0.465; 0.5,0.5;  0.625,0.535; 0.75,0.6; 0.875,0.7335; 1,1">
                                          <p:stCondLst>
                                            <p:cond delay="414"/>
                                          </p:stCondLst>
                                        </p:cTn>
                                        <p:tgtEl>
                                          <p:spTgt spid="10"/>
                                        </p:tgtEl>
                                        <p:attrNameLst>
                                          <p:attrName>ppt_y</p:attrName>
                                        </p:attrNameLst>
                                      </p:cBhvr>
                                      <p:tavLst>
                                        <p:tav tm="0" fmla="#ppt_y-sin(pi*$)/81">
                                          <p:val>
                                            <p:fltVal val="0"/>
                                          </p:val>
                                        </p:tav>
                                        <p:tav tm="100000">
                                          <p:val>
                                            <p:fltVal val="1"/>
                                          </p:val>
                                        </p:tav>
                                      </p:tavLst>
                                    </p:anim>
                                    <p:animScale>
                                      <p:cBhvr>
                                        <p:cTn id="43" dur="7">
                                          <p:stCondLst>
                                            <p:cond delay="162"/>
                                          </p:stCondLst>
                                        </p:cTn>
                                        <p:tgtEl>
                                          <p:spTgt spid="10"/>
                                        </p:tgtEl>
                                      </p:cBhvr>
                                      <p:to x="100000" y="60000"/>
                                    </p:animScale>
                                    <p:animScale>
                                      <p:cBhvr>
                                        <p:cTn id="44" dur="41" decel="50000">
                                          <p:stCondLst>
                                            <p:cond delay="169"/>
                                          </p:stCondLst>
                                        </p:cTn>
                                        <p:tgtEl>
                                          <p:spTgt spid="10"/>
                                        </p:tgtEl>
                                      </p:cBhvr>
                                      <p:to x="100000" y="100000"/>
                                    </p:animScale>
                                    <p:animScale>
                                      <p:cBhvr>
                                        <p:cTn id="45" dur="7">
                                          <p:stCondLst>
                                            <p:cond delay="328"/>
                                          </p:stCondLst>
                                        </p:cTn>
                                        <p:tgtEl>
                                          <p:spTgt spid="10"/>
                                        </p:tgtEl>
                                      </p:cBhvr>
                                      <p:to x="100000" y="80000"/>
                                    </p:animScale>
                                    <p:animScale>
                                      <p:cBhvr>
                                        <p:cTn id="46" dur="41" decel="50000">
                                          <p:stCondLst>
                                            <p:cond delay="335"/>
                                          </p:stCondLst>
                                        </p:cTn>
                                        <p:tgtEl>
                                          <p:spTgt spid="10"/>
                                        </p:tgtEl>
                                      </p:cBhvr>
                                      <p:to x="100000" y="100000"/>
                                    </p:animScale>
                                    <p:animScale>
                                      <p:cBhvr>
                                        <p:cTn id="47" dur="7">
                                          <p:stCondLst>
                                            <p:cond delay="410"/>
                                          </p:stCondLst>
                                        </p:cTn>
                                        <p:tgtEl>
                                          <p:spTgt spid="10"/>
                                        </p:tgtEl>
                                      </p:cBhvr>
                                      <p:to x="100000" y="90000"/>
                                    </p:animScale>
                                    <p:animScale>
                                      <p:cBhvr>
                                        <p:cTn id="48" dur="41" decel="50000">
                                          <p:stCondLst>
                                            <p:cond delay="417"/>
                                          </p:stCondLst>
                                        </p:cTn>
                                        <p:tgtEl>
                                          <p:spTgt spid="10"/>
                                        </p:tgtEl>
                                      </p:cBhvr>
                                      <p:to x="100000" y="100000"/>
                                    </p:animScale>
                                    <p:animScale>
                                      <p:cBhvr>
                                        <p:cTn id="49" dur="7">
                                          <p:stCondLst>
                                            <p:cond delay="452"/>
                                          </p:stCondLst>
                                        </p:cTn>
                                        <p:tgtEl>
                                          <p:spTgt spid="10"/>
                                        </p:tgtEl>
                                      </p:cBhvr>
                                      <p:to x="100000" y="95000"/>
                                    </p:animScale>
                                    <p:animScale>
                                      <p:cBhvr>
                                        <p:cTn id="50" dur="41" decel="50000">
                                          <p:stCondLst>
                                            <p:cond delay="459"/>
                                          </p:stCondLst>
                                        </p:cTn>
                                        <p:tgtEl>
                                          <p:spTgt spid="10"/>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 presetClass="entr" presetSubtype="3"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1+#ppt_w/2"/>
                                          </p:val>
                                        </p:tav>
                                        <p:tav tm="100000">
                                          <p:val>
                                            <p:strVal val="#ppt_x"/>
                                          </p:val>
                                        </p:tav>
                                      </p:tavLst>
                                    </p:anim>
                                    <p:anim calcmode="lin" valueType="num">
                                      <p:cBhvr additive="base">
                                        <p:cTn id="56"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6"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83433" y="2010545"/>
            <a:ext cx="4754880" cy="1200329"/>
          </a:xfrm>
          <a:prstGeom prst="rect">
            <a:avLst/>
          </a:prstGeom>
          <a:solidFill>
            <a:schemeClr val="accent2">
              <a:lumMod val="60000"/>
              <a:lumOff val="40000"/>
            </a:schemeClr>
          </a:solidFill>
        </p:spPr>
        <p:txBody>
          <a:bodyPr wrap="square">
            <a:spAutoFit/>
          </a:bodyPr>
          <a:lstStyle/>
          <a:p>
            <a:pPr algn="ctr"/>
            <a:r>
              <a:rPr lang="vi-VN" sz="2400" b="1" smtClean="0">
                <a:latin typeface="Times New Roman" pitchFamily="18" charset="0"/>
                <a:cs typeface="Times New Roman" pitchFamily="18" charset="0"/>
              </a:rPr>
              <a:t>Kế </a:t>
            </a:r>
            <a:r>
              <a:rPr lang="vi-VN" sz="2400" b="1" smtClean="0">
                <a:latin typeface="Times New Roman" pitchFamily="18" charset="0"/>
                <a:cs typeface="Times New Roman" pitchFamily="18" charset="0"/>
              </a:rPr>
              <a:t>hoạch ngắn hạn</a:t>
            </a:r>
            <a:r>
              <a:rPr lang="vi-VN" sz="2400" smtClean="0">
                <a:latin typeface="Times New Roman" pitchFamily="18" charset="0"/>
                <a:cs typeface="Times New Roman" pitchFamily="18" charset="0"/>
              </a:rPr>
              <a:t> (kế hoạch năm</a:t>
            </a:r>
            <a:r>
              <a:rPr lang="vi-VN" sz="2400" smtClean="0">
                <a:latin typeface="Times New Roman" pitchFamily="18" charset="0"/>
                <a:cs typeface="Times New Roman" pitchFamily="18" charset="0"/>
              </a:rPr>
              <a:t>)</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thực </a:t>
            </a:r>
            <a:r>
              <a:rPr lang="vi-VN" sz="2400" smtClean="0">
                <a:latin typeface="Times New Roman" pitchFamily="18" charset="0"/>
                <a:cs typeface="Times New Roman" pitchFamily="18" charset="0"/>
              </a:rPr>
              <a:t>hiện trong một </a:t>
            </a:r>
            <a:r>
              <a:rPr lang="vi-VN" sz="2400" smtClean="0">
                <a:latin typeface="Times New Roman" pitchFamily="18" charset="0"/>
                <a:cs typeface="Times New Roman" pitchFamily="18" charset="0"/>
              </a:rPr>
              <a:t>năm</a:t>
            </a:r>
            <a:endParaRPr lang="en-US" sz="2400" smtClean="0">
              <a:latin typeface="Times New Roman" pitchFamily="18" charset="0"/>
              <a:cs typeface="Times New Roman" pitchFamily="18" charset="0"/>
            </a:endParaRPr>
          </a:p>
          <a:p>
            <a:pPr algn="just"/>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kế </a:t>
            </a:r>
            <a:r>
              <a:rPr lang="vi-VN" sz="2400" smtClean="0">
                <a:latin typeface="Times New Roman" pitchFamily="18" charset="0"/>
                <a:cs typeface="Times New Roman" pitchFamily="18" charset="0"/>
              </a:rPr>
              <a:t>hoạch Sản </a:t>
            </a:r>
            <a:r>
              <a:rPr lang="vi-VN" sz="2400" smtClean="0">
                <a:latin typeface="Times New Roman" pitchFamily="18" charset="0"/>
                <a:cs typeface="Times New Roman" pitchFamily="18" charset="0"/>
              </a:rPr>
              <a:t>xuất-Kỹ thuật-Tài vụ</a:t>
            </a:r>
            <a:r>
              <a:rPr lang="en-US" sz="2400" smtClean="0">
                <a:latin typeface="Times New Roman" pitchFamily="18" charset="0"/>
                <a:cs typeface="Times New Roman" pitchFamily="18" charset="0"/>
              </a:rPr>
              <a:t>)</a:t>
            </a:r>
          </a:p>
        </p:txBody>
      </p:sp>
      <p:sp>
        <p:nvSpPr>
          <p:cNvPr id="6" name="Rectangle 5"/>
          <p:cNvSpPr/>
          <p:nvPr/>
        </p:nvSpPr>
        <p:spPr>
          <a:xfrm>
            <a:off x="1" y="2010545"/>
            <a:ext cx="4114800" cy="156966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3500000" scaled="1"/>
            <a:tileRect/>
          </a:gradFill>
        </p:spPr>
        <p:txBody>
          <a:bodyPr wrap="square">
            <a:spAutoFit/>
          </a:bodyPr>
          <a:lstStyle/>
          <a:p>
            <a:pPr algn="ctr"/>
            <a:r>
              <a:rPr lang="vi-VN" sz="2400" b="1" smtClean="0">
                <a:solidFill>
                  <a:schemeClr val="bg1"/>
                </a:solidFill>
                <a:latin typeface="Times New Roman" pitchFamily="18" charset="0"/>
                <a:cs typeface="Times New Roman" pitchFamily="18" charset="0"/>
              </a:rPr>
              <a:t>Kế </a:t>
            </a:r>
            <a:r>
              <a:rPr lang="vi-VN" sz="2400" b="1" smtClean="0">
                <a:solidFill>
                  <a:schemeClr val="bg1"/>
                </a:solidFill>
                <a:latin typeface="Times New Roman" pitchFamily="18" charset="0"/>
                <a:cs typeface="Times New Roman" pitchFamily="18" charset="0"/>
              </a:rPr>
              <a:t>hoạch dài </a:t>
            </a:r>
            <a:r>
              <a:rPr lang="vi-VN" sz="2400" b="1" smtClean="0">
                <a:solidFill>
                  <a:schemeClr val="bg1"/>
                </a:solidFill>
                <a:latin typeface="Times New Roman" pitchFamily="18" charset="0"/>
                <a:cs typeface="Times New Roman" pitchFamily="18" charset="0"/>
              </a:rPr>
              <a:t>hạn</a:t>
            </a:r>
            <a:endParaRPr lang="en-US" sz="2400" b="1" smtClean="0">
              <a:solidFill>
                <a:schemeClr val="bg1"/>
              </a:solidFill>
              <a:latin typeface="Times New Roman" pitchFamily="18" charset="0"/>
              <a:cs typeface="Times New Roman" pitchFamily="18" charset="0"/>
            </a:endParaRPr>
          </a:p>
          <a:p>
            <a:pPr algn="just"/>
            <a:r>
              <a:rPr lang="en-US" sz="2400" smtClean="0">
                <a:solidFill>
                  <a:schemeClr val="bg1"/>
                </a:solidFill>
                <a:latin typeface="Times New Roman" pitchFamily="18" charset="0"/>
                <a:cs typeface="Times New Roman" pitchFamily="18" charset="0"/>
              </a:rPr>
              <a:t>- </a:t>
            </a:r>
            <a:r>
              <a:rPr lang="vi-VN" sz="2400" smtClean="0">
                <a:solidFill>
                  <a:schemeClr val="bg1"/>
                </a:solidFill>
                <a:latin typeface="Times New Roman" pitchFamily="18" charset="0"/>
                <a:cs typeface="Times New Roman" pitchFamily="18" charset="0"/>
              </a:rPr>
              <a:t>thời </a:t>
            </a:r>
            <a:r>
              <a:rPr lang="vi-VN" sz="2400" smtClean="0">
                <a:solidFill>
                  <a:schemeClr val="bg1"/>
                </a:solidFill>
                <a:latin typeface="Times New Roman" pitchFamily="18" charset="0"/>
                <a:cs typeface="Times New Roman" pitchFamily="18" charset="0"/>
              </a:rPr>
              <a:t>gian </a:t>
            </a:r>
            <a:r>
              <a:rPr lang="vi-VN" sz="2400" smtClean="0">
                <a:solidFill>
                  <a:schemeClr val="bg1"/>
                </a:solidFill>
                <a:latin typeface="Times New Roman" pitchFamily="18" charset="0"/>
                <a:cs typeface="Times New Roman" pitchFamily="18" charset="0"/>
              </a:rPr>
              <a:t>từ </a:t>
            </a:r>
            <a:r>
              <a:rPr lang="vi-VN" sz="2400" smtClean="0">
                <a:solidFill>
                  <a:schemeClr val="bg1"/>
                </a:solidFill>
                <a:latin typeface="Times New Roman" pitchFamily="18" charset="0"/>
                <a:cs typeface="Times New Roman" pitchFamily="18" charset="0"/>
              </a:rPr>
              <a:t>10 </a:t>
            </a:r>
            <a:r>
              <a:rPr lang="vi-VN" sz="2400" smtClean="0">
                <a:solidFill>
                  <a:schemeClr val="bg1"/>
                </a:solidFill>
                <a:latin typeface="Times New Roman" pitchFamily="18" charset="0"/>
                <a:cs typeface="Times New Roman" pitchFamily="18" charset="0"/>
              </a:rPr>
              <a:t>năm </a:t>
            </a:r>
            <a:r>
              <a:rPr lang="en-US" sz="2400" smtClean="0">
                <a:solidFill>
                  <a:schemeClr val="bg1"/>
                </a:solidFill>
                <a:latin typeface="Times New Roman" pitchFamily="18" charset="0"/>
                <a:cs typeface="Times New Roman" pitchFamily="18" charset="0"/>
              </a:rPr>
              <a:t>trở lên</a:t>
            </a:r>
          </a:p>
          <a:p>
            <a:pPr algn="just"/>
            <a:r>
              <a:rPr lang="en-US" sz="2400" smtClean="0">
                <a:solidFill>
                  <a:schemeClr val="bg1"/>
                </a:solidFill>
                <a:latin typeface="Times New Roman" pitchFamily="18" charset="0"/>
                <a:cs typeface="Times New Roman" pitchFamily="18" charset="0"/>
              </a:rPr>
              <a:t>- </a:t>
            </a:r>
            <a:r>
              <a:rPr lang="vi-VN" sz="2400" smtClean="0">
                <a:solidFill>
                  <a:schemeClr val="bg1"/>
                </a:solidFill>
                <a:latin typeface="Times New Roman" pitchFamily="18" charset="0"/>
                <a:cs typeface="Times New Roman" pitchFamily="18" charset="0"/>
              </a:rPr>
              <a:t>phương </a:t>
            </a:r>
            <a:r>
              <a:rPr lang="vi-VN" sz="2400" smtClean="0">
                <a:solidFill>
                  <a:schemeClr val="bg1"/>
                </a:solidFill>
                <a:latin typeface="Times New Roman" pitchFamily="18" charset="0"/>
                <a:cs typeface="Times New Roman" pitchFamily="18" charset="0"/>
              </a:rPr>
              <a:t>hướng lâu </a:t>
            </a:r>
            <a:r>
              <a:rPr lang="vi-VN" sz="2400" smtClean="0">
                <a:solidFill>
                  <a:schemeClr val="bg1"/>
                </a:solidFill>
                <a:latin typeface="Times New Roman" pitchFamily="18" charset="0"/>
                <a:cs typeface="Times New Roman" pitchFamily="18" charset="0"/>
              </a:rPr>
              <a:t>dài</a:t>
            </a:r>
            <a:endParaRPr lang="en-US" sz="2400" smtClean="0">
              <a:solidFill>
                <a:schemeClr val="bg1"/>
              </a:solidFill>
              <a:latin typeface="Times New Roman" pitchFamily="18" charset="0"/>
              <a:cs typeface="Times New Roman" pitchFamily="18" charset="0"/>
            </a:endParaRPr>
          </a:p>
          <a:p>
            <a:pPr algn="just"/>
            <a:r>
              <a:rPr lang="en-US" sz="2400" smtClean="0">
                <a:solidFill>
                  <a:schemeClr val="bg1"/>
                </a:solidFill>
                <a:latin typeface="Times New Roman" pitchFamily="18" charset="0"/>
                <a:cs typeface="Times New Roman" pitchFamily="18" charset="0"/>
              </a:rPr>
              <a:t>- </a:t>
            </a:r>
            <a:r>
              <a:rPr lang="vi-VN" sz="2400" smtClean="0">
                <a:solidFill>
                  <a:schemeClr val="bg1"/>
                </a:solidFill>
                <a:latin typeface="Times New Roman" pitchFamily="18" charset="0"/>
                <a:cs typeface="Times New Roman" pitchFamily="18" charset="0"/>
              </a:rPr>
              <a:t>quyết </a:t>
            </a:r>
            <a:r>
              <a:rPr lang="vi-VN" sz="2400" smtClean="0">
                <a:solidFill>
                  <a:schemeClr val="bg1"/>
                </a:solidFill>
                <a:latin typeface="Times New Roman" pitchFamily="18" charset="0"/>
                <a:cs typeface="Times New Roman" pitchFamily="18" charset="0"/>
              </a:rPr>
              <a:t>định </a:t>
            </a:r>
            <a:r>
              <a:rPr lang="vi-VN" sz="2400" smtClean="0">
                <a:solidFill>
                  <a:schemeClr val="bg1"/>
                </a:solidFill>
                <a:latin typeface="Times New Roman" pitchFamily="18" charset="0"/>
                <a:cs typeface="Times New Roman" pitchFamily="18" charset="0"/>
              </a:rPr>
              <a:t>phát </a:t>
            </a:r>
            <a:r>
              <a:rPr lang="vi-VN" sz="2400" smtClean="0">
                <a:solidFill>
                  <a:schemeClr val="bg1"/>
                </a:solidFill>
                <a:latin typeface="Times New Roman" pitchFamily="18" charset="0"/>
                <a:cs typeface="Times New Roman" pitchFamily="18" charset="0"/>
              </a:rPr>
              <a:t>triển tương </a:t>
            </a:r>
            <a:r>
              <a:rPr lang="vi-VN" sz="2400" smtClean="0">
                <a:solidFill>
                  <a:schemeClr val="bg1"/>
                </a:solidFill>
                <a:latin typeface="Times New Roman" pitchFamily="18" charset="0"/>
                <a:cs typeface="Times New Roman" pitchFamily="18" charset="0"/>
              </a:rPr>
              <a:t>lai</a:t>
            </a:r>
            <a:endParaRPr lang="vi-VN" sz="2400" smtClean="0">
              <a:solidFill>
                <a:schemeClr val="bg1"/>
              </a:solidFill>
              <a:latin typeface="Times New Roman" pitchFamily="18" charset="0"/>
              <a:cs typeface="Times New Roman" pitchFamily="18" charset="0"/>
            </a:endParaRPr>
          </a:p>
        </p:txBody>
      </p:sp>
      <p:sp>
        <p:nvSpPr>
          <p:cNvPr id="7" name="Rectangle 6"/>
          <p:cNvSpPr/>
          <p:nvPr/>
        </p:nvSpPr>
        <p:spPr>
          <a:xfrm>
            <a:off x="-5686" y="3847743"/>
            <a:ext cx="4114800" cy="830997"/>
          </a:xfrm>
          <a:prstGeom prst="rect">
            <a:avLst/>
          </a:prstGeom>
          <a:solidFill>
            <a:schemeClr val="accent6">
              <a:lumMod val="60000"/>
              <a:lumOff val="40000"/>
            </a:schemeClr>
          </a:solidFill>
        </p:spPr>
        <p:txBody>
          <a:bodyPr wrap="square">
            <a:spAutoFit/>
          </a:bodyPr>
          <a:lstStyle/>
          <a:p>
            <a:pPr algn="ctr"/>
            <a:r>
              <a:rPr lang="vi-VN" sz="2400" b="1" smtClean="0">
                <a:latin typeface="Times New Roman" pitchFamily="18" charset="0"/>
                <a:cs typeface="Times New Roman" pitchFamily="18" charset="0"/>
              </a:rPr>
              <a:t>Kế </a:t>
            </a:r>
            <a:r>
              <a:rPr lang="vi-VN" sz="2400" b="1" smtClean="0">
                <a:latin typeface="Times New Roman" pitchFamily="18" charset="0"/>
                <a:cs typeface="Times New Roman" pitchFamily="18" charset="0"/>
              </a:rPr>
              <a:t>hoạch trung </a:t>
            </a:r>
            <a:r>
              <a:rPr lang="vi-VN" sz="2400" b="1" smtClean="0">
                <a:latin typeface="Times New Roman" pitchFamily="18" charset="0"/>
                <a:cs typeface="Times New Roman" pitchFamily="18" charset="0"/>
              </a:rPr>
              <a:t>hạn</a:t>
            </a:r>
            <a:endParaRPr lang="en-US" sz="2400" b="1"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thực </a:t>
            </a:r>
            <a:r>
              <a:rPr lang="vi-VN" sz="2400" smtClean="0">
                <a:latin typeface="Times New Roman" pitchFamily="18" charset="0"/>
                <a:cs typeface="Times New Roman" pitchFamily="18" charset="0"/>
              </a:rPr>
              <a:t>hiện </a:t>
            </a:r>
            <a:r>
              <a:rPr lang="vi-VN" sz="2400" smtClean="0">
                <a:latin typeface="Times New Roman" pitchFamily="18" charset="0"/>
                <a:cs typeface="Times New Roman" pitchFamily="18" charset="0"/>
              </a:rPr>
              <a:t>khoảng </a:t>
            </a:r>
            <a:r>
              <a:rPr lang="vi-VN" sz="2400" smtClean="0">
                <a:latin typeface="Times New Roman" pitchFamily="18" charset="0"/>
                <a:cs typeface="Times New Roman" pitchFamily="18" charset="0"/>
              </a:rPr>
              <a:t>từ </a:t>
            </a:r>
            <a:r>
              <a:rPr lang="vi-VN" sz="2400" smtClean="0">
                <a:latin typeface="Times New Roman" pitchFamily="18" charset="0"/>
                <a:cs typeface="Times New Roman" pitchFamily="18" charset="0"/>
              </a:rPr>
              <a:t>3-5 năm</a:t>
            </a:r>
            <a:endParaRPr lang="vi-VN" sz="2400" smtClean="0">
              <a:latin typeface="Times New Roman" pitchFamily="18" charset="0"/>
              <a:cs typeface="Times New Roman" pitchFamily="18" charset="0"/>
            </a:endParaRPr>
          </a:p>
        </p:txBody>
      </p:sp>
      <p:sp>
        <p:nvSpPr>
          <p:cNvPr id="8" name="Rectangle 7"/>
          <p:cNvSpPr/>
          <p:nvPr/>
        </p:nvSpPr>
        <p:spPr>
          <a:xfrm>
            <a:off x="4385708" y="3478411"/>
            <a:ext cx="4754880" cy="1200329"/>
          </a:xfrm>
          <a:prstGeom prst="rect">
            <a:avLst/>
          </a:prstGeom>
          <a:blipFill>
            <a:blip r:embed="rId2"/>
            <a:tile tx="0" ty="0" sx="100000" sy="100000" flip="none" algn="tl"/>
          </a:blipFill>
        </p:spPr>
        <p:txBody>
          <a:bodyPr wrap="square">
            <a:spAutoFit/>
          </a:bodyPr>
          <a:lstStyle/>
          <a:p>
            <a:pPr algn="just"/>
            <a:r>
              <a:rPr lang="vi-VN" sz="2400" smtClean="0">
                <a:latin typeface="Times New Roman" pitchFamily="18" charset="0"/>
                <a:cs typeface="Times New Roman" pitchFamily="18" charset="0"/>
              </a:rPr>
              <a:t>gồm </a:t>
            </a:r>
            <a:r>
              <a:rPr lang="vi-VN" sz="2400" smtClean="0">
                <a:latin typeface="Times New Roman" pitchFamily="18" charset="0"/>
                <a:cs typeface="Times New Roman" pitchFamily="18" charset="0"/>
              </a:rPr>
              <a:t>nhiều chỉ tiêu </a:t>
            </a:r>
            <a:r>
              <a:rPr lang="vi-VN" sz="2400" smtClean="0">
                <a:latin typeface="Times New Roman" pitchFamily="18" charset="0"/>
                <a:cs typeface="Times New Roman" pitchFamily="18" charset="0"/>
              </a:rPr>
              <a:t>cụ </a:t>
            </a:r>
            <a:r>
              <a:rPr lang="vi-VN" sz="2400" smtClean="0">
                <a:latin typeface="Times New Roman" pitchFamily="18" charset="0"/>
                <a:cs typeface="Times New Roman" pitchFamily="18" charset="0"/>
              </a:rPr>
              <a:t>thể về số lượng </a:t>
            </a:r>
            <a:r>
              <a:rPr lang="vi-VN" sz="2400" smtClean="0">
                <a:latin typeface="Times New Roman" pitchFamily="18" charset="0"/>
                <a:cs typeface="Times New Roman" pitchFamily="18" charset="0"/>
              </a:rPr>
              <a:t>hàng hóa, nhân </a:t>
            </a:r>
            <a:r>
              <a:rPr lang="vi-VN" sz="2400" smtClean="0">
                <a:latin typeface="Times New Roman" pitchFamily="18" charset="0"/>
                <a:cs typeface="Times New Roman" pitchFamily="18" charset="0"/>
              </a:rPr>
              <a:t>lực, </a:t>
            </a:r>
            <a:r>
              <a:rPr lang="en-US" sz="2400" smtClean="0">
                <a:latin typeface="Times New Roman" pitchFamily="18" charset="0"/>
                <a:cs typeface="Times New Roman" pitchFamily="18" charset="0"/>
              </a:rPr>
              <a:t>CSVC</a:t>
            </a:r>
            <a:r>
              <a:rPr lang="vi-VN" sz="2400" smtClean="0">
                <a:latin typeface="Times New Roman" pitchFamily="18" charset="0"/>
                <a:cs typeface="Times New Roman" pitchFamily="18" charset="0"/>
              </a:rPr>
              <a:t>, </a:t>
            </a:r>
            <a:r>
              <a:rPr lang="en-US" sz="2400" smtClean="0">
                <a:latin typeface="Times New Roman" pitchFamily="18" charset="0"/>
                <a:cs typeface="Times New Roman" pitchFamily="18" charset="0"/>
              </a:rPr>
              <a:t>NVL</a:t>
            </a:r>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chi phí, giá thành</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
        <p:nvSpPr>
          <p:cNvPr id="2" name="Rectangle 1"/>
          <p:cNvSpPr/>
          <p:nvPr/>
        </p:nvSpPr>
        <p:spPr>
          <a:xfrm>
            <a:off x="-5686" y="4953000"/>
            <a:ext cx="9143999" cy="1569660"/>
          </a:xfrm>
          <a:prstGeom prst="rect">
            <a:avLst/>
          </a:prstGeom>
          <a:solidFill>
            <a:srgbClr val="92D050"/>
          </a:solidFill>
        </p:spPr>
        <p:txBody>
          <a:bodyPr wrap="square">
            <a:spAutoFit/>
          </a:bodyPr>
          <a:lstStyle/>
          <a:p>
            <a:pPr algn="ctr"/>
            <a:r>
              <a:rPr lang="vi-VN" sz="2400" b="1">
                <a:latin typeface="Times New Roman" pitchFamily="18" charset="0"/>
                <a:cs typeface="Times New Roman" pitchFamily="18" charset="0"/>
              </a:rPr>
              <a:t>Kế hoạch </a:t>
            </a:r>
            <a:r>
              <a:rPr lang="vi-VN" sz="2400" b="1">
                <a:latin typeface="Times New Roman" pitchFamily="18" charset="0"/>
                <a:cs typeface="Times New Roman" pitchFamily="18" charset="0"/>
              </a:rPr>
              <a:t>ngày </a:t>
            </a:r>
            <a:r>
              <a:rPr lang="vi-VN" sz="2400" smtClean="0">
                <a:latin typeface="Times New Roman" pitchFamily="18" charset="0"/>
                <a:cs typeface="Times New Roman" pitchFamily="18" charset="0"/>
              </a:rPr>
              <a:t>(kế </a:t>
            </a:r>
            <a:r>
              <a:rPr lang="vi-VN" sz="2400">
                <a:latin typeface="Times New Roman" pitchFamily="18" charset="0"/>
                <a:cs typeface="Times New Roman" pitchFamily="18" charset="0"/>
              </a:rPr>
              <a:t>hoạch </a:t>
            </a:r>
            <a:r>
              <a:rPr lang="vi-VN" sz="2400">
                <a:latin typeface="Times New Roman" pitchFamily="18" charset="0"/>
                <a:cs typeface="Times New Roman" pitchFamily="18" charset="0"/>
              </a:rPr>
              <a:t>tác </a:t>
            </a:r>
            <a:r>
              <a:rPr lang="vi-VN" sz="2400" smtClean="0">
                <a:latin typeface="Times New Roman" pitchFamily="18" charset="0"/>
                <a:cs typeface="Times New Roman" pitchFamily="18" charset="0"/>
              </a:rPr>
              <a:t>nghiệp)</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Qui định</a:t>
            </a:r>
            <a:endParaRPr lang="en-US" sz="2400" smtClean="0">
              <a:latin typeface="Times New Roman" pitchFamily="18" charset="0"/>
              <a:cs typeface="Times New Roman" pitchFamily="18" charset="0"/>
            </a:endParaRPr>
          </a:p>
          <a:p>
            <a:pPr algn="just"/>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số </a:t>
            </a:r>
            <a:r>
              <a:rPr lang="vi-VN" sz="2400">
                <a:latin typeface="Times New Roman" pitchFamily="18" charset="0"/>
                <a:cs typeface="Times New Roman" pitchFamily="18" charset="0"/>
              </a:rPr>
              <a:t>lượng sản phẩm sản </a:t>
            </a:r>
            <a:r>
              <a:rPr lang="vi-VN" sz="2400">
                <a:latin typeface="Times New Roman" pitchFamily="18" charset="0"/>
                <a:cs typeface="Times New Roman" pitchFamily="18" charset="0"/>
              </a:rPr>
              <a:t>xuất </a:t>
            </a:r>
            <a:r>
              <a:rPr lang="vi-VN" sz="2400" smtClean="0">
                <a:latin typeface="Times New Roman" pitchFamily="18" charset="0"/>
                <a:cs typeface="Times New Roman" pitchFamily="18" charset="0"/>
              </a:rPr>
              <a:t>trong </a:t>
            </a:r>
            <a:r>
              <a:rPr lang="vi-VN" sz="2400">
                <a:latin typeface="Times New Roman" pitchFamily="18" charset="0"/>
                <a:cs typeface="Times New Roman" pitchFamily="18" charset="0"/>
              </a:rPr>
              <a:t>mỗi </a:t>
            </a:r>
            <a:r>
              <a:rPr lang="vi-VN" sz="2400" smtClean="0">
                <a:latin typeface="Times New Roman" pitchFamily="18" charset="0"/>
                <a:cs typeface="Times New Roman" pitchFamily="18" charset="0"/>
              </a:rPr>
              <a:t>ngày</a:t>
            </a:r>
            <a:endParaRPr lang="en-US" sz="2400" smtClean="0">
              <a:latin typeface="Times New Roman" pitchFamily="18" charset="0"/>
              <a:cs typeface="Times New Roman" pitchFamily="18" charset="0"/>
            </a:endParaRPr>
          </a:p>
          <a:p>
            <a:pPr algn="just"/>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các </a:t>
            </a:r>
            <a:r>
              <a:rPr lang="vi-VN" sz="2400">
                <a:latin typeface="Times New Roman" pitchFamily="18" charset="0"/>
                <a:cs typeface="Times New Roman" pitchFamily="18" charset="0"/>
              </a:rPr>
              <a:t>biện pháp nhằm đảm </a:t>
            </a:r>
            <a:r>
              <a:rPr lang="vi-VN" sz="2400">
                <a:latin typeface="Times New Roman" pitchFamily="18" charset="0"/>
                <a:cs typeface="Times New Roman" pitchFamily="18" charset="0"/>
              </a:rPr>
              <a:t>bảo </a:t>
            </a:r>
            <a:r>
              <a:rPr lang="vi-VN" sz="2400" smtClean="0">
                <a:latin typeface="Times New Roman" pitchFamily="18" charset="0"/>
                <a:cs typeface="Times New Roman" pitchFamily="18" charset="0"/>
              </a:rPr>
              <a:t>thực </a:t>
            </a:r>
            <a:r>
              <a:rPr lang="vi-VN" sz="2400">
                <a:latin typeface="Times New Roman" pitchFamily="18" charset="0"/>
                <a:cs typeface="Times New Roman" pitchFamily="18" charset="0"/>
              </a:rPr>
              <a:t>hiện đúng thời gian </a:t>
            </a:r>
            <a:r>
              <a:rPr lang="vi-VN" sz="2400">
                <a:latin typeface="Times New Roman" pitchFamily="18" charset="0"/>
                <a:cs typeface="Times New Roman" pitchFamily="18" charset="0"/>
              </a:rPr>
              <a:t>qui </a:t>
            </a:r>
            <a:r>
              <a:rPr lang="vi-VN" sz="2400" smtClean="0">
                <a:latin typeface="Times New Roman" pitchFamily="18" charset="0"/>
                <a:cs typeface="Times New Roman" pitchFamily="18" charset="0"/>
              </a:rPr>
              <a:t>định</a:t>
            </a:r>
            <a:endParaRPr lang="vi-VN" sz="2400">
              <a:latin typeface="Times New Roman" pitchFamily="18" charset="0"/>
              <a:cs typeface="Times New Roman" pitchFamily="18" charset="0"/>
            </a:endParaRPr>
          </a:p>
        </p:txBody>
      </p:sp>
      <p:sp>
        <p:nvSpPr>
          <p:cNvPr id="9" name="Rectangle 8"/>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a:t>
            </a:r>
            <a:r>
              <a:rPr lang="en-US"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2</a:t>
            </a:r>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 CÁC DẠNG KẾ HOẠCH CỦA XÍ NGHIỆP SẢN XUẤT</a:t>
            </a:r>
          </a:p>
        </p:txBody>
      </p:sp>
      <p:sp>
        <p:nvSpPr>
          <p:cNvPr id="10" name="Rectangle 9"/>
          <p:cNvSpPr/>
          <p:nvPr/>
        </p:nvSpPr>
        <p:spPr>
          <a:xfrm>
            <a:off x="1" y="1410380"/>
            <a:ext cx="9138312" cy="461665"/>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en-US" sz="2400" b="1" smtClean="0">
                <a:latin typeface="Times New Roman" pitchFamily="18" charset="0"/>
                <a:cs typeface="Times New Roman" pitchFamily="18" charset="0"/>
              </a:rPr>
              <a:t>PHÂN LOẠI</a:t>
            </a:r>
            <a:endParaRPr lang="vi-VN" sz="2400" smtClean="0">
              <a:latin typeface="Times New Roman" pitchFamily="18" charset="0"/>
              <a:cs typeface="Times New Roman" pitchFamily="18" charset="0"/>
            </a:endParaRPr>
          </a:p>
        </p:txBody>
      </p:sp>
    </p:spTree>
    <p:extLst>
      <p:ext uri="{BB962C8B-B14F-4D97-AF65-F5344CB8AC3E}">
        <p14:creationId xmlns:p14="http://schemas.microsoft.com/office/powerpoint/2010/main" val="307940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ircle(in)">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145">
                                          <p:stCondLst>
                                            <p:cond delay="0"/>
                                          </p:stCondLst>
                                        </p:cTn>
                                        <p:tgtEl>
                                          <p:spTgt spid="8"/>
                                        </p:tgtEl>
                                      </p:cBhvr>
                                    </p:animEffect>
                                    <p:anim calcmode="lin" valueType="num">
                                      <p:cBhvr>
                                        <p:cTn id="27" dur="456"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8" dur="16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9" dur="166" tmFilter="0, 0; 0.125,0.2665; 0.25,0.4; 0.375,0.465; 0.5,0.5;  0.625,0.535; 0.75,0.6; 0.875,0.7335; 1,1">
                                          <p:stCondLst>
                                            <p:cond delay="166"/>
                                          </p:stCondLst>
                                        </p:cTn>
                                        <p:tgtEl>
                                          <p:spTgt spid="8"/>
                                        </p:tgtEl>
                                        <p:attrNameLst>
                                          <p:attrName>ppt_y</p:attrName>
                                        </p:attrNameLst>
                                      </p:cBhvr>
                                      <p:tavLst>
                                        <p:tav tm="0" fmla="#ppt_y-sin(pi*$)/9">
                                          <p:val>
                                            <p:fltVal val="0"/>
                                          </p:val>
                                        </p:tav>
                                        <p:tav tm="100000">
                                          <p:val>
                                            <p:fltVal val="1"/>
                                          </p:val>
                                        </p:tav>
                                      </p:tavLst>
                                    </p:anim>
                                    <p:anim calcmode="lin" valueType="num">
                                      <p:cBhvr>
                                        <p:cTn id="30" dur="83" tmFilter="0, 0; 0.125,0.2665; 0.25,0.4; 0.375,0.465; 0.5,0.5;  0.625,0.535; 0.75,0.6; 0.875,0.7335; 1,1">
                                          <p:stCondLst>
                                            <p:cond delay="331"/>
                                          </p:stCondLst>
                                        </p:cTn>
                                        <p:tgtEl>
                                          <p:spTgt spid="8"/>
                                        </p:tgtEl>
                                        <p:attrNameLst>
                                          <p:attrName>ppt_y</p:attrName>
                                        </p:attrNameLst>
                                      </p:cBhvr>
                                      <p:tavLst>
                                        <p:tav tm="0" fmla="#ppt_y-sin(pi*$)/27">
                                          <p:val>
                                            <p:fltVal val="0"/>
                                          </p:val>
                                        </p:tav>
                                        <p:tav tm="100000">
                                          <p:val>
                                            <p:fltVal val="1"/>
                                          </p:val>
                                        </p:tav>
                                      </p:tavLst>
                                    </p:anim>
                                    <p:anim calcmode="lin" valueType="num">
                                      <p:cBhvr>
                                        <p:cTn id="31" dur="41" tmFilter="0, 0; 0.125,0.2665; 0.25,0.4; 0.375,0.465; 0.5,0.5;  0.625,0.535; 0.75,0.6; 0.875,0.7335; 1,1">
                                          <p:stCondLst>
                                            <p:cond delay="414"/>
                                          </p:stCondLst>
                                        </p:cTn>
                                        <p:tgtEl>
                                          <p:spTgt spid="8"/>
                                        </p:tgtEl>
                                        <p:attrNameLst>
                                          <p:attrName>ppt_y</p:attrName>
                                        </p:attrNameLst>
                                      </p:cBhvr>
                                      <p:tavLst>
                                        <p:tav tm="0" fmla="#ppt_y-sin(pi*$)/81">
                                          <p:val>
                                            <p:fltVal val="0"/>
                                          </p:val>
                                        </p:tav>
                                        <p:tav tm="100000">
                                          <p:val>
                                            <p:fltVal val="1"/>
                                          </p:val>
                                        </p:tav>
                                      </p:tavLst>
                                    </p:anim>
                                    <p:animScale>
                                      <p:cBhvr>
                                        <p:cTn id="32" dur="7">
                                          <p:stCondLst>
                                            <p:cond delay="162"/>
                                          </p:stCondLst>
                                        </p:cTn>
                                        <p:tgtEl>
                                          <p:spTgt spid="8"/>
                                        </p:tgtEl>
                                      </p:cBhvr>
                                      <p:to x="100000" y="60000"/>
                                    </p:animScale>
                                    <p:animScale>
                                      <p:cBhvr>
                                        <p:cTn id="33" dur="41" decel="50000">
                                          <p:stCondLst>
                                            <p:cond delay="169"/>
                                          </p:stCondLst>
                                        </p:cTn>
                                        <p:tgtEl>
                                          <p:spTgt spid="8"/>
                                        </p:tgtEl>
                                      </p:cBhvr>
                                      <p:to x="100000" y="100000"/>
                                    </p:animScale>
                                    <p:animScale>
                                      <p:cBhvr>
                                        <p:cTn id="34" dur="7">
                                          <p:stCondLst>
                                            <p:cond delay="328"/>
                                          </p:stCondLst>
                                        </p:cTn>
                                        <p:tgtEl>
                                          <p:spTgt spid="8"/>
                                        </p:tgtEl>
                                      </p:cBhvr>
                                      <p:to x="100000" y="80000"/>
                                    </p:animScale>
                                    <p:animScale>
                                      <p:cBhvr>
                                        <p:cTn id="35" dur="41" decel="50000">
                                          <p:stCondLst>
                                            <p:cond delay="335"/>
                                          </p:stCondLst>
                                        </p:cTn>
                                        <p:tgtEl>
                                          <p:spTgt spid="8"/>
                                        </p:tgtEl>
                                      </p:cBhvr>
                                      <p:to x="100000" y="100000"/>
                                    </p:animScale>
                                    <p:animScale>
                                      <p:cBhvr>
                                        <p:cTn id="36" dur="7">
                                          <p:stCondLst>
                                            <p:cond delay="410"/>
                                          </p:stCondLst>
                                        </p:cTn>
                                        <p:tgtEl>
                                          <p:spTgt spid="8"/>
                                        </p:tgtEl>
                                      </p:cBhvr>
                                      <p:to x="100000" y="90000"/>
                                    </p:animScale>
                                    <p:animScale>
                                      <p:cBhvr>
                                        <p:cTn id="37" dur="41" decel="50000">
                                          <p:stCondLst>
                                            <p:cond delay="417"/>
                                          </p:stCondLst>
                                        </p:cTn>
                                        <p:tgtEl>
                                          <p:spTgt spid="8"/>
                                        </p:tgtEl>
                                      </p:cBhvr>
                                      <p:to x="100000" y="100000"/>
                                    </p:animScale>
                                    <p:animScale>
                                      <p:cBhvr>
                                        <p:cTn id="38" dur="7">
                                          <p:stCondLst>
                                            <p:cond delay="452"/>
                                          </p:stCondLst>
                                        </p:cTn>
                                        <p:tgtEl>
                                          <p:spTgt spid="8"/>
                                        </p:tgtEl>
                                      </p:cBhvr>
                                      <p:to x="100000" y="95000"/>
                                    </p:animScale>
                                    <p:animScale>
                                      <p:cBhvr>
                                        <p:cTn id="39" dur="41" decel="50000">
                                          <p:stCondLst>
                                            <p:cond delay="459"/>
                                          </p:stCondLst>
                                        </p:cTn>
                                        <p:tgtEl>
                                          <p:spTgt spid="8"/>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wipe(left)">
                                      <p:cBhvr>
                                        <p:cTn id="4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2"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900535"/>
            <a:ext cx="9144000" cy="461665"/>
          </a:xfrm>
          <a:prstGeom prst="rect">
            <a:avLst/>
          </a:prstGeom>
          <a:gradFill>
            <a:gsLst>
              <a:gs pos="0">
                <a:srgbClr val="00B050"/>
              </a:gs>
              <a:gs pos="45000">
                <a:srgbClr val="FF7A00"/>
              </a:gs>
              <a:gs pos="70000">
                <a:srgbClr val="FF0300"/>
              </a:gs>
              <a:gs pos="100000">
                <a:srgbClr val="4D0808"/>
              </a:gs>
            </a:gsLst>
            <a:path path="circle">
              <a:fillToRect l="100000" t="100000"/>
            </a:path>
          </a:gradFill>
        </p:spPr>
        <p:txBody>
          <a:bodyPr wrap="square">
            <a:spAutoFit/>
          </a:bodyPr>
          <a:lstStyle/>
          <a:p>
            <a:pPr algn="ctr"/>
            <a:r>
              <a:rPr lang="vi-VN" sz="2400" b="1" smtClean="0">
                <a:latin typeface="Times New Roman" pitchFamily="18" charset="0"/>
                <a:cs typeface="Times New Roman" pitchFamily="18" charset="0"/>
              </a:rPr>
              <a:t>CĂN CỨ CHỦ YẾU XÂY DỰNG KẾ HOẠCH</a:t>
            </a:r>
            <a:endParaRPr lang="vi-VN" sz="2400" b="1" smtClean="0">
              <a:latin typeface="Times New Roman" pitchFamily="18" charset="0"/>
              <a:cs typeface="Times New Roman" pitchFamily="18" charset="0"/>
            </a:endParaRPr>
          </a:p>
        </p:txBody>
      </p:sp>
      <p:sp>
        <p:nvSpPr>
          <p:cNvPr id="32" name="Rectangle 31"/>
          <p:cNvSpPr/>
          <p:nvPr/>
        </p:nvSpPr>
        <p:spPr>
          <a:xfrm>
            <a:off x="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Phương </a:t>
            </a:r>
            <a:r>
              <a:rPr lang="vi-VN" sz="2400" kern="1200" smtClean="0">
                <a:solidFill>
                  <a:schemeClr val="tx1"/>
                </a:solidFill>
                <a:latin typeface="Times New Roman" pitchFamily="18" charset="0"/>
                <a:cs typeface="Times New Roman" pitchFamily="18" charset="0"/>
              </a:rPr>
              <a:t>hướng, chủ trương phát triển kinh </a:t>
            </a:r>
            <a:r>
              <a:rPr lang="vi-VN" sz="2400" kern="1200" smtClean="0">
                <a:solidFill>
                  <a:schemeClr val="tx1"/>
                </a:solidFill>
                <a:latin typeface="Times New Roman" pitchFamily="18" charset="0"/>
                <a:cs typeface="Times New Roman" pitchFamily="18" charset="0"/>
              </a:rPr>
              <a:t>tế</a:t>
            </a:r>
            <a:endParaRPr lang="en-US" sz="2400" kern="1200">
              <a:solidFill>
                <a:schemeClr val="tx1"/>
              </a:solidFill>
              <a:latin typeface="Times New Roman" pitchFamily="18" charset="0"/>
              <a:cs typeface="Times New Roman" pitchFamily="18" charset="0"/>
            </a:endParaRPr>
          </a:p>
        </p:txBody>
      </p:sp>
      <p:sp>
        <p:nvSpPr>
          <p:cNvPr id="30" name="Rectangle 29"/>
          <p:cNvSpPr/>
          <p:nvPr/>
        </p:nvSpPr>
        <p:spPr>
          <a:xfrm>
            <a:off x="102978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Các </a:t>
            </a:r>
            <a:r>
              <a:rPr lang="vi-VN" sz="2400" kern="1200" smtClean="0">
                <a:solidFill>
                  <a:schemeClr val="tx1"/>
                </a:solidFill>
                <a:latin typeface="Times New Roman" pitchFamily="18" charset="0"/>
                <a:cs typeface="Times New Roman" pitchFamily="18" charset="0"/>
              </a:rPr>
              <a:t>chính sách, những định mức và tiêu </a:t>
            </a:r>
            <a:r>
              <a:rPr lang="vi-VN" sz="2400" kern="1200" smtClean="0">
                <a:solidFill>
                  <a:schemeClr val="tx1"/>
                </a:solidFill>
                <a:latin typeface="Times New Roman" pitchFamily="18" charset="0"/>
                <a:cs typeface="Times New Roman" pitchFamily="18" charset="0"/>
              </a:rPr>
              <a:t>chuẩn</a:t>
            </a:r>
            <a:endParaRPr lang="en-US" sz="2400" kern="1200">
              <a:solidFill>
                <a:schemeClr val="tx1"/>
              </a:solidFill>
              <a:latin typeface="Times New Roman" pitchFamily="18" charset="0"/>
              <a:cs typeface="Times New Roman" pitchFamily="18" charset="0"/>
            </a:endParaRPr>
          </a:p>
        </p:txBody>
      </p:sp>
      <p:sp>
        <p:nvSpPr>
          <p:cNvPr id="28" name="Rectangle 27"/>
          <p:cNvSpPr/>
          <p:nvPr/>
        </p:nvSpPr>
        <p:spPr>
          <a:xfrm>
            <a:off x="204705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Các </a:t>
            </a:r>
            <a:r>
              <a:rPr lang="vi-VN" sz="2400" kern="1200" smtClean="0">
                <a:solidFill>
                  <a:schemeClr val="tx1"/>
                </a:solidFill>
                <a:latin typeface="Times New Roman" pitchFamily="18" charset="0"/>
                <a:cs typeface="Times New Roman" pitchFamily="18" charset="0"/>
              </a:rPr>
              <a:t>phương án qui hoạch của ngành hay địa </a:t>
            </a:r>
            <a:r>
              <a:rPr lang="vi-VN" sz="2400" kern="1200" smtClean="0">
                <a:solidFill>
                  <a:schemeClr val="tx1"/>
                </a:solidFill>
                <a:latin typeface="Times New Roman" pitchFamily="18" charset="0"/>
                <a:cs typeface="Times New Roman" pitchFamily="18" charset="0"/>
              </a:rPr>
              <a:t>phương</a:t>
            </a:r>
            <a:endParaRPr lang="en-US" sz="2400" kern="1200">
              <a:solidFill>
                <a:schemeClr val="tx1"/>
              </a:solidFill>
              <a:latin typeface="Times New Roman" pitchFamily="18" charset="0"/>
              <a:cs typeface="Times New Roman" pitchFamily="18" charset="0"/>
            </a:endParaRPr>
          </a:p>
        </p:txBody>
      </p:sp>
      <p:sp>
        <p:nvSpPr>
          <p:cNvPr id="26" name="Rectangle 25"/>
          <p:cNvSpPr/>
          <p:nvPr/>
        </p:nvSpPr>
        <p:spPr>
          <a:xfrm>
            <a:off x="306432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Các </a:t>
            </a:r>
            <a:r>
              <a:rPr lang="vi-VN" sz="2400" kern="1200" smtClean="0">
                <a:solidFill>
                  <a:schemeClr val="tx1"/>
                </a:solidFill>
                <a:latin typeface="Times New Roman" pitchFamily="18" charset="0"/>
                <a:cs typeface="Times New Roman" pitchFamily="18" charset="0"/>
              </a:rPr>
              <a:t>chỉ tiêu pháp lệnh hoặc đơn đặt </a:t>
            </a:r>
            <a:r>
              <a:rPr lang="vi-VN" sz="2400" kern="1200" smtClean="0">
                <a:solidFill>
                  <a:schemeClr val="tx1"/>
                </a:solidFill>
                <a:latin typeface="Times New Roman" pitchFamily="18" charset="0"/>
                <a:cs typeface="Times New Roman" pitchFamily="18" charset="0"/>
              </a:rPr>
              <a:t>hàng</a:t>
            </a:r>
            <a:endParaRPr lang="en-US" sz="2400" kern="1200">
              <a:solidFill>
                <a:schemeClr val="tx1"/>
              </a:solidFill>
              <a:latin typeface="Times New Roman" pitchFamily="18" charset="0"/>
              <a:cs typeface="Times New Roman" pitchFamily="18" charset="0"/>
            </a:endParaRPr>
          </a:p>
        </p:txBody>
      </p:sp>
      <p:sp>
        <p:nvSpPr>
          <p:cNvPr id="24" name="Rectangle 23"/>
          <p:cNvSpPr/>
          <p:nvPr/>
        </p:nvSpPr>
        <p:spPr>
          <a:xfrm>
            <a:off x="408159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Các </a:t>
            </a:r>
            <a:r>
              <a:rPr lang="vi-VN" sz="2400" kern="1200" smtClean="0">
                <a:solidFill>
                  <a:schemeClr val="tx1"/>
                </a:solidFill>
                <a:latin typeface="Times New Roman" pitchFamily="18" charset="0"/>
                <a:cs typeface="Times New Roman" pitchFamily="18" charset="0"/>
              </a:rPr>
              <a:t>hợp đồng đã ký </a:t>
            </a:r>
            <a:r>
              <a:rPr lang="vi-VN" sz="2400" kern="1200" smtClean="0">
                <a:solidFill>
                  <a:schemeClr val="tx1"/>
                </a:solidFill>
                <a:latin typeface="Times New Roman" pitchFamily="18" charset="0"/>
                <a:cs typeface="Times New Roman" pitchFamily="18" charset="0"/>
              </a:rPr>
              <a:t>kết</a:t>
            </a:r>
            <a:endParaRPr lang="en-US" sz="2400" kern="1200">
              <a:solidFill>
                <a:schemeClr val="tx1"/>
              </a:solidFill>
              <a:latin typeface="Times New Roman" pitchFamily="18" charset="0"/>
              <a:cs typeface="Times New Roman" pitchFamily="18" charset="0"/>
            </a:endParaRPr>
          </a:p>
        </p:txBody>
      </p:sp>
      <p:sp>
        <p:nvSpPr>
          <p:cNvPr id="22" name="Rectangle 21"/>
          <p:cNvSpPr/>
          <p:nvPr/>
        </p:nvSpPr>
        <p:spPr>
          <a:xfrm>
            <a:off x="509886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Kết </a:t>
            </a:r>
            <a:r>
              <a:rPr lang="vi-VN" sz="2400" kern="1200" smtClean="0">
                <a:solidFill>
                  <a:schemeClr val="tx1"/>
                </a:solidFill>
                <a:latin typeface="Times New Roman" pitchFamily="18" charset="0"/>
                <a:cs typeface="Times New Roman" pitchFamily="18" charset="0"/>
              </a:rPr>
              <a:t>quả nghiên cứu thị </a:t>
            </a:r>
            <a:r>
              <a:rPr lang="vi-VN" sz="2400" kern="1200" smtClean="0">
                <a:solidFill>
                  <a:schemeClr val="tx1"/>
                </a:solidFill>
                <a:latin typeface="Times New Roman" pitchFamily="18" charset="0"/>
                <a:cs typeface="Times New Roman" pitchFamily="18" charset="0"/>
              </a:rPr>
              <a:t>trường</a:t>
            </a:r>
            <a:endParaRPr lang="en-US" sz="2400" kern="1200">
              <a:solidFill>
                <a:schemeClr val="tx1"/>
              </a:solidFill>
              <a:latin typeface="Times New Roman" pitchFamily="18" charset="0"/>
              <a:cs typeface="Times New Roman" pitchFamily="18" charset="0"/>
            </a:endParaRPr>
          </a:p>
        </p:txBody>
      </p:sp>
      <p:sp>
        <p:nvSpPr>
          <p:cNvPr id="20" name="Rectangle 19"/>
          <p:cNvSpPr/>
          <p:nvPr/>
        </p:nvSpPr>
        <p:spPr>
          <a:xfrm>
            <a:off x="611613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Những </a:t>
            </a:r>
            <a:r>
              <a:rPr lang="vi-VN" sz="2400" kern="1200" smtClean="0">
                <a:solidFill>
                  <a:schemeClr val="tx1"/>
                </a:solidFill>
                <a:latin typeface="Times New Roman" pitchFamily="18" charset="0"/>
                <a:cs typeface="Times New Roman" pitchFamily="18" charset="0"/>
              </a:rPr>
              <a:t>diễn biến của thị trường và tình </a:t>
            </a:r>
            <a:r>
              <a:rPr lang="vi-VN" sz="2400" kern="1200" smtClean="0">
                <a:solidFill>
                  <a:schemeClr val="tx1"/>
                </a:solidFill>
                <a:latin typeface="Times New Roman" pitchFamily="18" charset="0"/>
                <a:cs typeface="Times New Roman" pitchFamily="18" charset="0"/>
              </a:rPr>
              <a:t>hình </a:t>
            </a:r>
            <a:r>
              <a:rPr lang="en-US" sz="2400" kern="1200" smtClean="0">
                <a:solidFill>
                  <a:schemeClr val="tx1"/>
                </a:solidFill>
                <a:latin typeface="Times New Roman" pitchFamily="18" charset="0"/>
                <a:cs typeface="Times New Roman" pitchFamily="18" charset="0"/>
              </a:rPr>
              <a:t>SXKD</a:t>
            </a:r>
            <a:r>
              <a:rPr lang="vi-VN" sz="2400" kern="1200" smtClean="0">
                <a:solidFill>
                  <a:schemeClr val="tx1"/>
                </a:solidFill>
                <a:latin typeface="Times New Roman" pitchFamily="18" charset="0"/>
                <a:cs typeface="Times New Roman" pitchFamily="18" charset="0"/>
              </a:rPr>
              <a:t> </a:t>
            </a:r>
            <a:r>
              <a:rPr lang="vi-VN" sz="2400" kern="1200" smtClean="0">
                <a:solidFill>
                  <a:schemeClr val="tx1"/>
                </a:solidFill>
                <a:latin typeface="Times New Roman" pitchFamily="18" charset="0"/>
                <a:cs typeface="Times New Roman" pitchFamily="18" charset="0"/>
              </a:rPr>
              <a:t>của </a:t>
            </a:r>
            <a:r>
              <a:rPr lang="en-US" sz="2400" kern="1200" smtClean="0">
                <a:solidFill>
                  <a:schemeClr val="tx1"/>
                </a:solidFill>
                <a:latin typeface="Times New Roman" pitchFamily="18" charset="0"/>
                <a:cs typeface="Times New Roman" pitchFamily="18" charset="0"/>
              </a:rPr>
              <a:t>DN</a:t>
            </a:r>
            <a:endParaRPr lang="en-US" sz="2400" kern="1200">
              <a:solidFill>
                <a:schemeClr val="tx1"/>
              </a:solidFill>
              <a:latin typeface="Times New Roman" pitchFamily="18" charset="0"/>
              <a:cs typeface="Times New Roman" pitchFamily="18" charset="0"/>
            </a:endParaRPr>
          </a:p>
        </p:txBody>
      </p:sp>
      <p:sp>
        <p:nvSpPr>
          <p:cNvPr id="18" name="Rectangle 17"/>
          <p:cNvSpPr/>
          <p:nvPr/>
        </p:nvSpPr>
        <p:spPr>
          <a:xfrm>
            <a:off x="713340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Khả </a:t>
            </a:r>
            <a:r>
              <a:rPr lang="vi-VN" sz="2400" kern="1200" smtClean="0">
                <a:solidFill>
                  <a:schemeClr val="tx1"/>
                </a:solidFill>
                <a:latin typeface="Times New Roman" pitchFamily="18" charset="0"/>
                <a:cs typeface="Times New Roman" pitchFamily="18" charset="0"/>
              </a:rPr>
              <a:t>năng về tài chính, nhân lực, máy và công </a:t>
            </a:r>
            <a:r>
              <a:rPr lang="vi-VN" sz="2400" kern="1200" smtClean="0">
                <a:solidFill>
                  <a:schemeClr val="tx1"/>
                </a:solidFill>
                <a:latin typeface="Times New Roman" pitchFamily="18" charset="0"/>
                <a:cs typeface="Times New Roman" pitchFamily="18" charset="0"/>
              </a:rPr>
              <a:t>nghệ</a:t>
            </a:r>
            <a:endParaRPr lang="en-US" sz="2400" kern="1200">
              <a:solidFill>
                <a:schemeClr val="tx1"/>
              </a:solidFill>
              <a:latin typeface="Times New Roman" pitchFamily="18" charset="0"/>
              <a:cs typeface="Times New Roman" pitchFamily="18" charset="0"/>
            </a:endParaRPr>
          </a:p>
        </p:txBody>
      </p:sp>
      <p:sp>
        <p:nvSpPr>
          <p:cNvPr id="16" name="Rectangle 15"/>
          <p:cNvSpPr/>
          <p:nvPr/>
        </p:nvSpPr>
        <p:spPr>
          <a:xfrm>
            <a:off x="8150670" y="2514600"/>
            <a:ext cx="1005840" cy="3200400"/>
          </a:xfrm>
          <a:prstGeom prst="rect">
            <a:avLst/>
          </a:prstGeom>
          <a:blipFill>
            <a:blip r:embed="rId2"/>
            <a:tile tx="0" ty="0" sx="100000" sy="100000" flip="none" algn="tl"/>
          </a:blip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3810" tIns="3810" rIns="3810" bIns="3810" numCol="1" spcCol="1270" anchor="ctr" anchorCtr="0">
            <a:spAutoFit/>
          </a:bodyPr>
          <a:lstStyle/>
          <a:p>
            <a:pPr lvl="0" algn="ctr" defTabSz="266700" rtl="0">
              <a:lnSpc>
                <a:spcPct val="90000"/>
              </a:lnSpc>
              <a:spcBef>
                <a:spcPct val="0"/>
              </a:spcBef>
              <a:spcAft>
                <a:spcPct val="35000"/>
              </a:spcAft>
            </a:pPr>
            <a:r>
              <a:rPr lang="vi-VN" sz="2400" kern="1200" smtClean="0">
                <a:solidFill>
                  <a:schemeClr val="tx1"/>
                </a:solidFill>
                <a:latin typeface="Times New Roman" pitchFamily="18" charset="0"/>
                <a:cs typeface="Times New Roman" pitchFamily="18" charset="0"/>
              </a:rPr>
              <a:t>Định </a:t>
            </a:r>
            <a:r>
              <a:rPr lang="vi-VN" sz="2400" kern="1200" smtClean="0">
                <a:solidFill>
                  <a:schemeClr val="tx1"/>
                </a:solidFill>
                <a:latin typeface="Times New Roman" pitchFamily="18" charset="0"/>
                <a:cs typeface="Times New Roman" pitchFamily="18" charset="0"/>
              </a:rPr>
              <a:t>mức kinh tế - kỹ thuật tiên tiến của doanh </a:t>
            </a:r>
            <a:r>
              <a:rPr lang="vi-VN" sz="2400" kern="1200" smtClean="0">
                <a:solidFill>
                  <a:schemeClr val="tx1"/>
                </a:solidFill>
                <a:latin typeface="Times New Roman" pitchFamily="18" charset="0"/>
                <a:cs typeface="Times New Roman" pitchFamily="18" charset="0"/>
              </a:rPr>
              <a:t>nghiệp</a:t>
            </a:r>
            <a:endParaRPr lang="en-US" sz="2400" kern="1200">
              <a:solidFill>
                <a:schemeClr val="tx1"/>
              </a:solidFill>
              <a:latin typeface="Times New Roman" pitchFamily="18" charset="0"/>
              <a:cs typeface="Times New Roman" pitchFamily="18" charset="0"/>
            </a:endParaRPr>
          </a:p>
        </p:txBody>
      </p:sp>
      <p:sp>
        <p:nvSpPr>
          <p:cNvPr id="33" name="Rectangle 32"/>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a:t>
            </a:r>
            <a:r>
              <a:rPr lang="en-US"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2</a:t>
            </a:r>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 CÁC DẠNG KẾ HOẠCH CỦA XÍ NGHIỆP SẢN XUẤT</a:t>
            </a:r>
          </a:p>
        </p:txBody>
      </p:sp>
    </p:spTree>
    <p:extLst>
      <p:ext uri="{BB962C8B-B14F-4D97-AF65-F5344CB8AC3E}">
        <p14:creationId xmlns:p14="http://schemas.microsoft.com/office/powerpoint/2010/main" val="91774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 decel="100000"/>
                                        <p:tgtEl>
                                          <p:spTgt spid="5"/>
                                        </p:tgtEl>
                                      </p:cBhvr>
                                    </p:animEffect>
                                    <p:anim calcmode="lin" valueType="num">
                                      <p:cBhvr>
                                        <p:cTn id="8" dur="400" decel="100000" fill="hold"/>
                                        <p:tgtEl>
                                          <p:spTgt spid="5"/>
                                        </p:tgtEl>
                                        <p:attrNameLst>
                                          <p:attrName>style.rotation</p:attrName>
                                        </p:attrNameLst>
                                      </p:cBhvr>
                                      <p:tavLst>
                                        <p:tav tm="0">
                                          <p:val>
                                            <p:fltVal val="-90"/>
                                          </p:val>
                                        </p:tav>
                                        <p:tav tm="100000">
                                          <p:val>
                                            <p:fltVal val="0"/>
                                          </p:val>
                                        </p:tav>
                                      </p:tavLst>
                                    </p:anim>
                                    <p:anim calcmode="lin" valueType="num">
                                      <p:cBhvr>
                                        <p:cTn id="9" dur="400" decel="100000" fill="hold"/>
                                        <p:tgtEl>
                                          <p:spTgt spid="5"/>
                                        </p:tgtEl>
                                        <p:attrNameLst>
                                          <p:attrName>ppt_x</p:attrName>
                                        </p:attrNameLst>
                                      </p:cBhvr>
                                      <p:tavLst>
                                        <p:tav tm="0">
                                          <p:val>
                                            <p:strVal val="#ppt_x+0.4"/>
                                          </p:val>
                                        </p:tav>
                                        <p:tav tm="100000">
                                          <p:val>
                                            <p:strVal val="#ppt_x-0.05"/>
                                          </p:val>
                                        </p:tav>
                                      </p:tavLst>
                                    </p:anim>
                                    <p:anim calcmode="lin" valueType="num">
                                      <p:cBhvr>
                                        <p:cTn id="10" dur="400" decel="100000" fill="hold"/>
                                        <p:tgtEl>
                                          <p:spTgt spid="5"/>
                                        </p:tgtEl>
                                        <p:attrNameLst>
                                          <p:attrName>ppt_y</p:attrName>
                                        </p:attrNameLst>
                                      </p:cBhvr>
                                      <p:tavLst>
                                        <p:tav tm="0">
                                          <p:val>
                                            <p:strVal val="#ppt_y-0.4"/>
                                          </p:val>
                                        </p:tav>
                                        <p:tav tm="100000">
                                          <p:val>
                                            <p:strVal val="#ppt_y+0.1"/>
                                          </p:val>
                                        </p:tav>
                                      </p:tavLst>
                                    </p:anim>
                                    <p:anim calcmode="lin" valueType="num">
                                      <p:cBhvr>
                                        <p:cTn id="11" dur="100" accel="100000" fill="hold">
                                          <p:stCondLst>
                                            <p:cond delay="400"/>
                                          </p:stCondLst>
                                        </p:cTn>
                                        <p:tgtEl>
                                          <p:spTgt spid="5"/>
                                        </p:tgtEl>
                                        <p:attrNameLst>
                                          <p:attrName>ppt_x</p:attrName>
                                        </p:attrNameLst>
                                      </p:cBhvr>
                                      <p:tavLst>
                                        <p:tav tm="0">
                                          <p:val>
                                            <p:strVal val="#ppt_x-0.05"/>
                                          </p:val>
                                        </p:tav>
                                        <p:tav tm="100000">
                                          <p:val>
                                            <p:strVal val="#ppt_x"/>
                                          </p:val>
                                        </p:tav>
                                      </p:tavLst>
                                    </p:anim>
                                    <p:anim calcmode="lin" valueType="num">
                                      <p:cBhvr>
                                        <p:cTn id="12" dur="100" accel="100000" fill="hold">
                                          <p:stCondLst>
                                            <p:cond delay="4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anim calcmode="lin" valueType="num">
                                      <p:cBhvr>
                                        <p:cTn id="18" dur="500" fill="hold"/>
                                        <p:tgtEl>
                                          <p:spTgt spid="32"/>
                                        </p:tgtEl>
                                        <p:attrNameLst>
                                          <p:attrName>ppt_x</p:attrName>
                                        </p:attrNameLst>
                                      </p:cBhvr>
                                      <p:tavLst>
                                        <p:tav tm="0">
                                          <p:val>
                                            <p:strVal val="#ppt_x"/>
                                          </p:val>
                                        </p:tav>
                                        <p:tav tm="100000">
                                          <p:val>
                                            <p:strVal val="#ppt_x"/>
                                          </p:val>
                                        </p:tav>
                                      </p:tavLst>
                                    </p:anim>
                                    <p:anim calcmode="lin" valueType="num">
                                      <p:cBhvr>
                                        <p:cTn id="19" dur="5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anim calcmode="lin" valueType="num">
                                      <p:cBhvr>
                                        <p:cTn id="25" dur="500" fill="hold"/>
                                        <p:tgtEl>
                                          <p:spTgt spid="30"/>
                                        </p:tgtEl>
                                        <p:attrNameLst>
                                          <p:attrName>ppt_x</p:attrName>
                                        </p:attrNameLst>
                                      </p:cBhvr>
                                      <p:tavLst>
                                        <p:tav tm="0">
                                          <p:val>
                                            <p:strVal val="#ppt_x"/>
                                          </p:val>
                                        </p:tav>
                                        <p:tav tm="100000">
                                          <p:val>
                                            <p:strVal val="#ppt_x"/>
                                          </p:val>
                                        </p:tav>
                                      </p:tavLst>
                                    </p:anim>
                                    <p:anim calcmode="lin" valueType="num">
                                      <p:cBhvr>
                                        <p:cTn id="26" dur="5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anim calcmode="lin" valueType="num">
                                      <p:cBhvr>
                                        <p:cTn id="32" dur="500" fill="hold"/>
                                        <p:tgtEl>
                                          <p:spTgt spid="28"/>
                                        </p:tgtEl>
                                        <p:attrNameLst>
                                          <p:attrName>ppt_x</p:attrName>
                                        </p:attrNameLst>
                                      </p:cBhvr>
                                      <p:tavLst>
                                        <p:tav tm="0">
                                          <p:val>
                                            <p:strVal val="#ppt_x"/>
                                          </p:val>
                                        </p:tav>
                                        <p:tav tm="100000">
                                          <p:val>
                                            <p:strVal val="#ppt_x"/>
                                          </p:val>
                                        </p:tav>
                                      </p:tavLst>
                                    </p:anim>
                                    <p:anim calcmode="lin" valueType="num">
                                      <p:cBhvr>
                                        <p:cTn id="33" dur="5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anim calcmode="lin" valueType="num">
                                      <p:cBhvr>
                                        <p:cTn id="39" dur="500" fill="hold"/>
                                        <p:tgtEl>
                                          <p:spTgt spid="26"/>
                                        </p:tgtEl>
                                        <p:attrNameLst>
                                          <p:attrName>ppt_x</p:attrName>
                                        </p:attrNameLst>
                                      </p:cBhvr>
                                      <p:tavLst>
                                        <p:tav tm="0">
                                          <p:val>
                                            <p:strVal val="#ppt_x"/>
                                          </p:val>
                                        </p:tav>
                                        <p:tav tm="100000">
                                          <p:val>
                                            <p:strVal val="#ppt_x"/>
                                          </p:val>
                                        </p:tav>
                                      </p:tavLst>
                                    </p:anim>
                                    <p:anim calcmode="lin" valueType="num">
                                      <p:cBhvr>
                                        <p:cTn id="40" dur="5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anim calcmode="lin" valueType="num">
                                      <p:cBhvr>
                                        <p:cTn id="46" dur="500" fill="hold"/>
                                        <p:tgtEl>
                                          <p:spTgt spid="24"/>
                                        </p:tgtEl>
                                        <p:attrNameLst>
                                          <p:attrName>ppt_x</p:attrName>
                                        </p:attrNameLst>
                                      </p:cBhvr>
                                      <p:tavLst>
                                        <p:tav tm="0">
                                          <p:val>
                                            <p:strVal val="#ppt_x"/>
                                          </p:val>
                                        </p:tav>
                                        <p:tav tm="100000">
                                          <p:val>
                                            <p:strVal val="#ppt_x"/>
                                          </p:val>
                                        </p:tav>
                                      </p:tavLst>
                                    </p:anim>
                                    <p:anim calcmode="lin" valueType="num">
                                      <p:cBhvr>
                                        <p:cTn id="47"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anim calcmode="lin" valueType="num">
                                      <p:cBhvr>
                                        <p:cTn id="53" dur="500" fill="hold"/>
                                        <p:tgtEl>
                                          <p:spTgt spid="22"/>
                                        </p:tgtEl>
                                        <p:attrNameLst>
                                          <p:attrName>ppt_x</p:attrName>
                                        </p:attrNameLst>
                                      </p:cBhvr>
                                      <p:tavLst>
                                        <p:tav tm="0">
                                          <p:val>
                                            <p:strVal val="#ppt_x"/>
                                          </p:val>
                                        </p:tav>
                                        <p:tav tm="100000">
                                          <p:val>
                                            <p:strVal val="#ppt_x"/>
                                          </p:val>
                                        </p:tav>
                                      </p:tavLst>
                                    </p:anim>
                                    <p:anim calcmode="lin" valueType="num">
                                      <p:cBhvr>
                                        <p:cTn id="54" dur="5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500"/>
                                        <p:tgtEl>
                                          <p:spTgt spid="20"/>
                                        </p:tgtEl>
                                      </p:cBhvr>
                                    </p:animEffect>
                                    <p:anim calcmode="lin" valueType="num">
                                      <p:cBhvr>
                                        <p:cTn id="60" dur="500" fill="hold"/>
                                        <p:tgtEl>
                                          <p:spTgt spid="20"/>
                                        </p:tgtEl>
                                        <p:attrNameLst>
                                          <p:attrName>ppt_x</p:attrName>
                                        </p:attrNameLst>
                                      </p:cBhvr>
                                      <p:tavLst>
                                        <p:tav tm="0">
                                          <p:val>
                                            <p:strVal val="#ppt_x"/>
                                          </p:val>
                                        </p:tav>
                                        <p:tav tm="100000">
                                          <p:val>
                                            <p:strVal val="#ppt_x"/>
                                          </p:val>
                                        </p:tav>
                                      </p:tavLst>
                                    </p:anim>
                                    <p:anim calcmode="lin" valueType="num">
                                      <p:cBhvr>
                                        <p:cTn id="61" dur="5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500"/>
                                        <p:tgtEl>
                                          <p:spTgt spid="18"/>
                                        </p:tgtEl>
                                      </p:cBhvr>
                                    </p:animEffect>
                                    <p:anim calcmode="lin" valueType="num">
                                      <p:cBhvr>
                                        <p:cTn id="67" dur="500" fill="hold"/>
                                        <p:tgtEl>
                                          <p:spTgt spid="18"/>
                                        </p:tgtEl>
                                        <p:attrNameLst>
                                          <p:attrName>ppt_x</p:attrName>
                                        </p:attrNameLst>
                                      </p:cBhvr>
                                      <p:tavLst>
                                        <p:tav tm="0">
                                          <p:val>
                                            <p:strVal val="#ppt_x"/>
                                          </p:val>
                                        </p:tav>
                                        <p:tav tm="100000">
                                          <p:val>
                                            <p:strVal val="#ppt_x"/>
                                          </p:val>
                                        </p:tav>
                                      </p:tavLst>
                                    </p:anim>
                                    <p:anim calcmode="lin" valueType="num">
                                      <p:cBhvr>
                                        <p:cTn id="68" dur="5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500"/>
                                        <p:tgtEl>
                                          <p:spTgt spid="16"/>
                                        </p:tgtEl>
                                      </p:cBhvr>
                                    </p:animEffect>
                                    <p:anim calcmode="lin" valueType="num">
                                      <p:cBhvr>
                                        <p:cTn id="74" dur="500" fill="hold"/>
                                        <p:tgtEl>
                                          <p:spTgt spid="16"/>
                                        </p:tgtEl>
                                        <p:attrNameLst>
                                          <p:attrName>ppt_x</p:attrName>
                                        </p:attrNameLst>
                                      </p:cBhvr>
                                      <p:tavLst>
                                        <p:tav tm="0">
                                          <p:val>
                                            <p:strVal val="#ppt_x"/>
                                          </p:val>
                                        </p:tav>
                                        <p:tav tm="100000">
                                          <p:val>
                                            <p:strVal val="#ppt_x"/>
                                          </p:val>
                                        </p:tav>
                                      </p:tavLst>
                                    </p:anim>
                                    <p:anim calcmode="lin" valueType="num">
                                      <p:cBhvr>
                                        <p:cTn id="75"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2" grpId="0" animBg="1"/>
      <p:bldP spid="30" grpId="0" animBg="1"/>
      <p:bldP spid="28" grpId="0" animBg="1"/>
      <p:bldP spid="26" grpId="0" animBg="1"/>
      <p:bldP spid="24" grpId="0" animBg="1"/>
      <p:bldP spid="22" grpId="0" animBg="1"/>
      <p:bldP spid="20" grpId="0" animBg="1"/>
      <p:bldP spid="18"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094911"/>
            <a:ext cx="9144000" cy="58477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3200" b="1" smtClean="0">
                <a:latin typeface="Times New Roman" pitchFamily="18" charset="0"/>
                <a:cs typeface="Times New Roman" pitchFamily="18" charset="0"/>
              </a:rPr>
              <a:t>Giai </a:t>
            </a:r>
            <a:r>
              <a:rPr lang="vi-VN" sz="3200" b="1" smtClean="0">
                <a:latin typeface="Times New Roman" pitchFamily="18" charset="0"/>
                <a:cs typeface="Times New Roman" pitchFamily="18" charset="0"/>
              </a:rPr>
              <a:t>đoạn </a:t>
            </a:r>
            <a:r>
              <a:rPr lang="vi-VN" sz="3200" b="1" smtClean="0">
                <a:latin typeface="Times New Roman" pitchFamily="18" charset="0"/>
                <a:cs typeface="Times New Roman" pitchFamily="18" charset="0"/>
              </a:rPr>
              <a:t>1</a:t>
            </a:r>
            <a:r>
              <a:rPr lang="en-US" sz="3200" b="1" smtClean="0">
                <a:latin typeface="Times New Roman" pitchFamily="18" charset="0"/>
                <a:cs typeface="Times New Roman" pitchFamily="18" charset="0"/>
              </a:rPr>
              <a:t>: </a:t>
            </a:r>
            <a:r>
              <a:rPr lang="vi-VN" sz="3200" b="1" smtClean="0">
                <a:latin typeface="Times New Roman" pitchFamily="18" charset="0"/>
                <a:cs typeface="Times New Roman" pitchFamily="18" charset="0"/>
              </a:rPr>
              <a:t>Thiết kế </a:t>
            </a:r>
            <a:r>
              <a:rPr lang="vi-VN" sz="3200" b="1">
                <a:latin typeface="Times New Roman" pitchFamily="18" charset="0"/>
                <a:cs typeface="Times New Roman" pitchFamily="18" charset="0"/>
              </a:rPr>
              <a:t>sản phẩm</a:t>
            </a:r>
            <a:endParaRPr lang="vi-VN" sz="3200" smtClean="0">
              <a:latin typeface="Times New Roman" pitchFamily="18" charset="0"/>
              <a:cs typeface="Times New Roman" pitchFamily="18" charset="0"/>
            </a:endParaRPr>
          </a:p>
        </p:txBody>
      </p:sp>
      <p:sp>
        <p:nvSpPr>
          <p:cNvPr id="3" name="Rectangle 2"/>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4.3 CÔNG TÁC QUẢN LÝ KẾ HOẠCH</a:t>
            </a:r>
          </a:p>
        </p:txBody>
      </p:sp>
      <p:sp>
        <p:nvSpPr>
          <p:cNvPr id="5" name="Rectangle 4"/>
          <p:cNvSpPr/>
          <p:nvPr/>
        </p:nvSpPr>
        <p:spPr>
          <a:xfrm>
            <a:off x="0" y="1362790"/>
            <a:ext cx="9144000" cy="1569660"/>
          </a:xfrm>
          <a:prstGeom prst="rect">
            <a:avLst/>
          </a:prstGeom>
          <a:blipFill>
            <a:blip r:embed="rId2"/>
            <a:tile tx="0" ty="0" sx="100000" sy="100000" flip="none" algn="tl"/>
          </a:blipFill>
        </p:spPr>
        <p:txBody>
          <a:bodyPr wrap="square">
            <a:spAutoFit/>
          </a:bodyPr>
          <a:lstStyle/>
          <a:p>
            <a:pPr algn="just"/>
            <a:r>
              <a:rPr lang="en-US" sz="2400" smtClean="0">
                <a:latin typeface="Times New Roman" pitchFamily="18" charset="0"/>
                <a:cs typeface="Times New Roman" pitchFamily="18" charset="0"/>
              </a:rPr>
              <a:t>Quản lý </a:t>
            </a:r>
            <a:r>
              <a:rPr lang="vi-VN" sz="2400">
                <a:latin typeface="Times New Roman" pitchFamily="18" charset="0"/>
                <a:cs typeface="Times New Roman" pitchFamily="18" charset="0"/>
              </a:rPr>
              <a:t>sản xuất theo </a:t>
            </a:r>
            <a:r>
              <a:rPr lang="en-US" sz="2400" smtClean="0">
                <a:latin typeface="Times New Roman" pitchFamily="18" charset="0"/>
                <a:cs typeface="Times New Roman" pitchFamily="18" charset="0"/>
              </a:rPr>
              <a:t>kế hoạch </a:t>
            </a:r>
            <a:r>
              <a:rPr lang="en-US" sz="2400" smtClean="0">
                <a:latin typeface="Times New Roman" pitchFamily="18" charset="0"/>
                <a:cs typeface="Times New Roman" pitchFamily="18" charset="0"/>
              </a:rPr>
              <a:t>l</a:t>
            </a:r>
            <a:r>
              <a:rPr lang="vi-VN" sz="2400" smtClean="0">
                <a:latin typeface="Times New Roman" pitchFamily="18" charset="0"/>
                <a:cs typeface="Times New Roman" pitchFamily="18" charset="0"/>
              </a:rPr>
              <a:t>à </a:t>
            </a:r>
            <a:r>
              <a:rPr lang="vi-VN" sz="2400" smtClean="0">
                <a:latin typeface="Times New Roman" pitchFamily="18" charset="0"/>
                <a:cs typeface="Times New Roman" pitchFamily="18" charset="0"/>
              </a:rPr>
              <a:t>sự tổng hợp các phương án, các biện pháp có liên quan mật thiết với nhau trong quá trình sản xuất theo kế hoạch đã được lập trước nhằm mang lại hiệu quả kinh tế cao nhất.</a:t>
            </a:r>
          </a:p>
          <a:p>
            <a:pPr algn="just"/>
            <a:r>
              <a:rPr lang="vi-VN" sz="2400" smtClean="0">
                <a:latin typeface="Times New Roman" pitchFamily="18" charset="0"/>
                <a:cs typeface="Times New Roman" pitchFamily="18" charset="0"/>
              </a:rPr>
              <a:t>Công tác quản lý sản xuất theo kế hoạch gồm có 3 giai </a:t>
            </a:r>
            <a:r>
              <a:rPr lang="vi-VN" sz="2400" smtClean="0">
                <a:latin typeface="Times New Roman" pitchFamily="18" charset="0"/>
                <a:cs typeface="Times New Roman" pitchFamily="18" charset="0"/>
              </a:rPr>
              <a:t>đoạn</a:t>
            </a:r>
            <a:endParaRPr lang="vi-VN" sz="2400" smtClean="0">
              <a:latin typeface="Times New Roman" pitchFamily="18" charset="0"/>
              <a:cs typeface="Times New Roman" pitchFamily="18" charset="0"/>
            </a:endParaRPr>
          </a:p>
        </p:txBody>
      </p:sp>
      <p:sp>
        <p:nvSpPr>
          <p:cNvPr id="6" name="Rectangle 5"/>
          <p:cNvSpPr/>
          <p:nvPr/>
        </p:nvSpPr>
        <p:spPr>
          <a:xfrm>
            <a:off x="-1" y="5943600"/>
            <a:ext cx="9144001" cy="830997"/>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vi-VN" sz="2400" smtClean="0">
                <a:solidFill>
                  <a:schemeClr val="tx1"/>
                </a:solidFill>
                <a:latin typeface="Times New Roman" pitchFamily="18" charset="0"/>
                <a:cs typeface="Times New Roman" pitchFamily="18" charset="0"/>
              </a:rPr>
              <a:t>Ví </a:t>
            </a:r>
            <a:r>
              <a:rPr lang="vi-VN" sz="2400" smtClean="0">
                <a:solidFill>
                  <a:schemeClr val="tx1"/>
                </a:solidFill>
                <a:latin typeface="Times New Roman" pitchFamily="18" charset="0"/>
                <a:cs typeface="Times New Roman" pitchFamily="18" charset="0"/>
              </a:rPr>
              <a:t>dụ: Khi xác định phương án mặt hàng dệt cần phải nêu rõ khổ vải, mật độ sợi ngang, chỉ số sợi, màu sắc, kiềm hóa</a:t>
            </a:r>
            <a:r>
              <a:rPr lang="vi-VN" sz="2400" smtClean="0">
                <a:solidFill>
                  <a:schemeClr val="tx1"/>
                </a:solidFill>
                <a:latin typeface="Times New Roman" pitchFamily="18" charset="0"/>
                <a:cs typeface="Times New Roman" pitchFamily="18" charset="0"/>
              </a:rPr>
              <a:t>,</a:t>
            </a:r>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a:t>
            </a:r>
            <a:endParaRPr lang="vi-VN" sz="2400" smtClean="0">
              <a:solidFill>
                <a:schemeClr val="tx1"/>
              </a:solidFill>
              <a:latin typeface="Times New Roman" pitchFamily="18" charset="0"/>
              <a:cs typeface="Times New Roman" pitchFamily="18" charset="0"/>
            </a:endParaRPr>
          </a:p>
        </p:txBody>
      </p:sp>
      <p:sp>
        <p:nvSpPr>
          <p:cNvPr id="7" name="Rectangle 6"/>
          <p:cNvSpPr/>
          <p:nvPr/>
        </p:nvSpPr>
        <p:spPr>
          <a:xfrm>
            <a:off x="-1" y="3842147"/>
            <a:ext cx="9144001" cy="1938992"/>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vi-VN" sz="2400" b="1" i="1" smtClean="0">
                <a:solidFill>
                  <a:schemeClr val="tx1"/>
                </a:solidFill>
                <a:latin typeface="Times New Roman" pitchFamily="18" charset="0"/>
                <a:cs typeface="Times New Roman" pitchFamily="18" charset="0"/>
              </a:rPr>
              <a:t>Xác </a:t>
            </a:r>
            <a:r>
              <a:rPr lang="vi-VN" sz="2400" b="1" i="1" smtClean="0">
                <a:solidFill>
                  <a:schemeClr val="tx1"/>
                </a:solidFill>
                <a:latin typeface="Times New Roman" pitchFamily="18" charset="0"/>
                <a:cs typeface="Times New Roman" pitchFamily="18" charset="0"/>
              </a:rPr>
              <a:t>định phương án sản </a:t>
            </a:r>
            <a:r>
              <a:rPr lang="vi-VN" sz="2400" b="1" i="1" smtClean="0">
                <a:solidFill>
                  <a:schemeClr val="tx1"/>
                </a:solidFill>
                <a:latin typeface="Times New Roman" pitchFamily="18" charset="0"/>
                <a:cs typeface="Times New Roman" pitchFamily="18" charset="0"/>
              </a:rPr>
              <a:t>phẩm</a:t>
            </a:r>
            <a:endParaRPr lang="en-US" sz="2400" b="1" i="1">
              <a:solidFill>
                <a:schemeClr val="tx1"/>
              </a:solidFill>
              <a:latin typeface="Times New Roman" pitchFamily="18" charset="0"/>
              <a:cs typeface="Times New Roman" pitchFamily="18" charset="0"/>
            </a:endParaRPr>
          </a:p>
          <a:p>
            <a:pPr algn="just"/>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tên </a:t>
            </a:r>
            <a:r>
              <a:rPr lang="vi-VN" sz="2400" smtClean="0">
                <a:solidFill>
                  <a:schemeClr val="tx1"/>
                </a:solidFill>
                <a:latin typeface="Times New Roman" pitchFamily="18" charset="0"/>
                <a:cs typeface="Times New Roman" pitchFamily="18" charset="0"/>
              </a:rPr>
              <a:t>sản </a:t>
            </a:r>
            <a:r>
              <a:rPr lang="vi-VN" sz="2400" smtClean="0">
                <a:solidFill>
                  <a:schemeClr val="tx1"/>
                </a:solidFill>
                <a:latin typeface="Times New Roman" pitchFamily="18" charset="0"/>
                <a:cs typeface="Times New Roman" pitchFamily="18" charset="0"/>
              </a:rPr>
              <a:t>phẩm</a:t>
            </a:r>
            <a:endParaRPr lang="en-US" sz="2400" smtClean="0">
              <a:solidFill>
                <a:schemeClr val="tx1"/>
              </a:solidFill>
              <a:latin typeface="Times New Roman" pitchFamily="18" charset="0"/>
              <a:cs typeface="Times New Roman" pitchFamily="18" charset="0"/>
            </a:endParaRPr>
          </a:p>
          <a:p>
            <a:pPr algn="just"/>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kết </a:t>
            </a:r>
            <a:r>
              <a:rPr lang="vi-VN" sz="2400" smtClean="0">
                <a:solidFill>
                  <a:schemeClr val="tx1"/>
                </a:solidFill>
                <a:latin typeface="Times New Roman" pitchFamily="18" charset="0"/>
                <a:cs typeface="Times New Roman" pitchFamily="18" charset="0"/>
              </a:rPr>
              <a:t>cấu sản </a:t>
            </a:r>
            <a:r>
              <a:rPr lang="vi-VN" sz="2400" smtClean="0">
                <a:solidFill>
                  <a:schemeClr val="tx1"/>
                </a:solidFill>
                <a:latin typeface="Times New Roman" pitchFamily="18" charset="0"/>
                <a:cs typeface="Times New Roman" pitchFamily="18" charset="0"/>
              </a:rPr>
              <a:t>phẩm</a:t>
            </a:r>
            <a:endParaRPr lang="en-US" sz="2400" smtClean="0">
              <a:solidFill>
                <a:schemeClr val="tx1"/>
              </a:solidFill>
              <a:latin typeface="Times New Roman" pitchFamily="18" charset="0"/>
              <a:cs typeface="Times New Roman" pitchFamily="18" charset="0"/>
            </a:endParaRPr>
          </a:p>
          <a:p>
            <a:pPr algn="just"/>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hình </a:t>
            </a:r>
            <a:r>
              <a:rPr lang="vi-VN" sz="2400" smtClean="0">
                <a:solidFill>
                  <a:schemeClr val="tx1"/>
                </a:solidFill>
                <a:latin typeface="Times New Roman" pitchFamily="18" charset="0"/>
                <a:cs typeface="Times New Roman" pitchFamily="18" charset="0"/>
              </a:rPr>
              <a:t>dạng sản </a:t>
            </a:r>
            <a:r>
              <a:rPr lang="vi-VN" sz="2400" smtClean="0">
                <a:solidFill>
                  <a:schemeClr val="tx1"/>
                </a:solidFill>
                <a:latin typeface="Times New Roman" pitchFamily="18" charset="0"/>
                <a:cs typeface="Times New Roman" pitchFamily="18" charset="0"/>
              </a:rPr>
              <a:t>phẩm</a:t>
            </a:r>
            <a:endParaRPr lang="en-US" sz="2400" smtClean="0">
              <a:solidFill>
                <a:schemeClr val="tx1"/>
              </a:solidFill>
              <a:latin typeface="Times New Roman" pitchFamily="18" charset="0"/>
              <a:cs typeface="Times New Roman" pitchFamily="18" charset="0"/>
            </a:endParaRPr>
          </a:p>
          <a:p>
            <a:pPr algn="just"/>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tính </a:t>
            </a:r>
            <a:r>
              <a:rPr lang="vi-VN" sz="2400" smtClean="0">
                <a:solidFill>
                  <a:schemeClr val="tx1"/>
                </a:solidFill>
                <a:latin typeface="Times New Roman" pitchFamily="18" charset="0"/>
                <a:cs typeface="Times New Roman" pitchFamily="18" charset="0"/>
              </a:rPr>
              <a:t>chất lý hóa của sản </a:t>
            </a:r>
            <a:r>
              <a:rPr lang="vi-VN" sz="2400" smtClean="0">
                <a:solidFill>
                  <a:schemeClr val="tx1"/>
                </a:solidFill>
                <a:latin typeface="Times New Roman" pitchFamily="18" charset="0"/>
                <a:cs typeface="Times New Roman" pitchFamily="18" charset="0"/>
              </a:rPr>
              <a:t>phẩm</a:t>
            </a:r>
            <a:endParaRPr lang="vi-VN" sz="2400" smtClean="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03547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7">
                                            <p:bg/>
                                          </p:spTgt>
                                        </p:tgtEl>
                                        <p:attrNameLst>
                                          <p:attrName>style.visibility</p:attrName>
                                        </p:attrNameLst>
                                      </p:cBhvr>
                                      <p:to>
                                        <p:strVal val="visible"/>
                                      </p:to>
                                    </p:set>
                                    <p:animEffect transition="in" filter="fade">
                                      <p:cBhvr>
                                        <p:cTn id="17" dur="1000"/>
                                        <p:tgtEl>
                                          <p:spTgt spid="7">
                                            <p:bg/>
                                          </p:spTgt>
                                        </p:tgtEl>
                                      </p:cBhvr>
                                    </p:animEffect>
                                    <p:anim calcmode="lin" valueType="num">
                                      <p:cBhvr>
                                        <p:cTn id="18" dur="1000" fill="hold"/>
                                        <p:tgtEl>
                                          <p:spTgt spid="7">
                                            <p:bg/>
                                          </p:spTgt>
                                        </p:tgtEl>
                                        <p:attrNameLst>
                                          <p:attrName>ppt_x</p:attrName>
                                        </p:attrNameLst>
                                      </p:cBhvr>
                                      <p:tavLst>
                                        <p:tav tm="0">
                                          <p:val>
                                            <p:strVal val="#ppt_x"/>
                                          </p:val>
                                        </p:tav>
                                        <p:tav tm="100000">
                                          <p:val>
                                            <p:strVal val="#ppt_x"/>
                                          </p:val>
                                        </p:tav>
                                      </p:tavLst>
                                    </p:anim>
                                    <p:anim calcmode="lin" valueType="num">
                                      <p:cBhvr>
                                        <p:cTn id="19" dur="1000" fill="hold"/>
                                        <p:tgtEl>
                                          <p:spTgt spid="7">
                                            <p:bg/>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Effect transition="in" filter="fade">
                                      <p:cBhvr>
                                        <p:cTn id="24" dur="1000"/>
                                        <p:tgtEl>
                                          <p:spTgt spid="7">
                                            <p:txEl>
                                              <p:pRg st="0" end="0"/>
                                            </p:txEl>
                                          </p:spTgt>
                                        </p:tgtEl>
                                      </p:cBhvr>
                                    </p:animEffect>
                                    <p:anim calcmode="lin" valueType="num">
                                      <p:cBhvr>
                                        <p:cTn id="2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7">
                                            <p:txEl>
                                              <p:pRg st="1" end="1"/>
                                            </p:txEl>
                                          </p:spTgt>
                                        </p:tgtEl>
                                        <p:attrNameLst>
                                          <p:attrName>style.visibility</p:attrName>
                                        </p:attrNameLst>
                                      </p:cBhvr>
                                      <p:to>
                                        <p:strVal val="visible"/>
                                      </p:to>
                                    </p:set>
                                    <p:animEffect transition="in" filter="fade">
                                      <p:cBhvr>
                                        <p:cTn id="31" dur="1000"/>
                                        <p:tgtEl>
                                          <p:spTgt spid="7">
                                            <p:txEl>
                                              <p:pRg st="1" end="1"/>
                                            </p:txEl>
                                          </p:spTgt>
                                        </p:tgtEl>
                                      </p:cBhvr>
                                    </p:animEffect>
                                    <p:anim calcmode="lin" valueType="num">
                                      <p:cBhvr>
                                        <p:cTn id="32"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33"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7">
                                            <p:txEl>
                                              <p:pRg st="2" end="2"/>
                                            </p:txEl>
                                          </p:spTgt>
                                        </p:tgtEl>
                                        <p:attrNameLst>
                                          <p:attrName>style.visibility</p:attrName>
                                        </p:attrNameLst>
                                      </p:cBhvr>
                                      <p:to>
                                        <p:strVal val="visible"/>
                                      </p:to>
                                    </p:set>
                                    <p:animEffect transition="in" filter="fade">
                                      <p:cBhvr>
                                        <p:cTn id="38" dur="1000"/>
                                        <p:tgtEl>
                                          <p:spTgt spid="7">
                                            <p:txEl>
                                              <p:pRg st="2" end="2"/>
                                            </p:txEl>
                                          </p:spTgt>
                                        </p:tgtEl>
                                      </p:cBhvr>
                                    </p:animEffect>
                                    <p:anim calcmode="lin" valueType="num">
                                      <p:cBhvr>
                                        <p:cTn id="39"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grpId="0" nodeType="clickEffect">
                                  <p:stCondLst>
                                    <p:cond delay="0"/>
                                  </p:stCondLst>
                                  <p:childTnLst>
                                    <p:set>
                                      <p:cBhvr>
                                        <p:cTn id="44" dur="1" fill="hold">
                                          <p:stCondLst>
                                            <p:cond delay="0"/>
                                          </p:stCondLst>
                                        </p:cTn>
                                        <p:tgtEl>
                                          <p:spTgt spid="7">
                                            <p:txEl>
                                              <p:pRg st="3" end="3"/>
                                            </p:txEl>
                                          </p:spTgt>
                                        </p:tgtEl>
                                        <p:attrNameLst>
                                          <p:attrName>style.visibility</p:attrName>
                                        </p:attrNameLst>
                                      </p:cBhvr>
                                      <p:to>
                                        <p:strVal val="visible"/>
                                      </p:to>
                                    </p:set>
                                    <p:animEffect transition="in" filter="fade">
                                      <p:cBhvr>
                                        <p:cTn id="45" dur="1000"/>
                                        <p:tgtEl>
                                          <p:spTgt spid="7">
                                            <p:txEl>
                                              <p:pRg st="3" end="3"/>
                                            </p:txEl>
                                          </p:spTgt>
                                        </p:tgtEl>
                                      </p:cBhvr>
                                    </p:animEffect>
                                    <p:anim calcmode="lin" valueType="num">
                                      <p:cBhvr>
                                        <p:cTn id="46"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47"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7">
                                            <p:txEl>
                                              <p:pRg st="4" end="4"/>
                                            </p:txEl>
                                          </p:spTgt>
                                        </p:tgtEl>
                                        <p:attrNameLst>
                                          <p:attrName>style.visibility</p:attrName>
                                        </p:attrNameLst>
                                      </p:cBhvr>
                                      <p:to>
                                        <p:strVal val="visible"/>
                                      </p:to>
                                    </p:set>
                                    <p:animEffect transition="in" filter="fade">
                                      <p:cBhvr>
                                        <p:cTn id="52" dur="1000"/>
                                        <p:tgtEl>
                                          <p:spTgt spid="7">
                                            <p:txEl>
                                              <p:pRg st="4" end="4"/>
                                            </p:txEl>
                                          </p:spTgt>
                                        </p:tgtEl>
                                      </p:cBhvr>
                                    </p:animEffect>
                                    <p:anim calcmode="lin" valueType="num">
                                      <p:cBhvr>
                                        <p:cTn id="53"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54"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6" presetClass="entr" presetSubtype="16" fill="hold" grpId="0" nodeType="click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circle(in)">
                                      <p:cBhvr>
                                        <p:cTn id="5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5840" y="4395787"/>
            <a:ext cx="8138160" cy="246221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a:solidFill>
              <a:schemeClr val="tx1"/>
            </a:solidFill>
          </a:ln>
        </p:spPr>
        <p:txBody>
          <a:bodyPr wrap="square">
            <a:spAutoFit/>
          </a:bodyPr>
          <a:lstStyle/>
          <a:p>
            <a:pPr algn="just"/>
            <a:r>
              <a:rPr lang="vi-VN" sz="2200" smtClean="0">
                <a:latin typeface="Times New Roman" pitchFamily="18" charset="0"/>
                <a:cs typeface="Times New Roman" pitchFamily="18" charset="0"/>
              </a:rPr>
              <a:t>- </a:t>
            </a:r>
            <a:r>
              <a:rPr lang="vi-VN" sz="2200" smtClean="0">
                <a:latin typeface="Times New Roman" pitchFamily="18" charset="0"/>
                <a:cs typeface="Times New Roman" pitchFamily="18" charset="0"/>
              </a:rPr>
              <a:t>Lập </a:t>
            </a:r>
            <a:r>
              <a:rPr lang="vi-VN" sz="2200" smtClean="0">
                <a:latin typeface="Times New Roman" pitchFamily="18" charset="0"/>
                <a:cs typeface="Times New Roman" pitchFamily="18" charset="0"/>
              </a:rPr>
              <a:t>phác </a:t>
            </a:r>
            <a:r>
              <a:rPr lang="vi-VN" sz="2200" smtClean="0">
                <a:latin typeface="Times New Roman" pitchFamily="18" charset="0"/>
                <a:cs typeface="Times New Roman" pitchFamily="18" charset="0"/>
              </a:rPr>
              <a:t>thảo kỹ </a:t>
            </a:r>
            <a:r>
              <a:rPr lang="vi-VN" sz="2200" smtClean="0">
                <a:latin typeface="Times New Roman" pitchFamily="18" charset="0"/>
                <a:cs typeface="Times New Roman" pitchFamily="18" charset="0"/>
              </a:rPr>
              <a:t>thuật.</a:t>
            </a:r>
            <a:endParaRPr lang="vi-VN" sz="2200" smtClean="0">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 Lập tài liệu thiết kế </a:t>
            </a:r>
            <a:r>
              <a:rPr lang="vi-VN" sz="2200" smtClean="0">
                <a:latin typeface="Times New Roman" pitchFamily="18" charset="0"/>
                <a:cs typeface="Times New Roman" pitchFamily="18" charset="0"/>
              </a:rPr>
              <a:t>gốc.</a:t>
            </a:r>
            <a:endParaRPr lang="vi-VN" sz="2200" smtClean="0">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 Chế </a:t>
            </a:r>
            <a:r>
              <a:rPr lang="en-US" sz="2200" smtClean="0">
                <a:latin typeface="Times New Roman" pitchFamily="18" charset="0"/>
                <a:cs typeface="Times New Roman" pitchFamily="18" charset="0"/>
              </a:rPr>
              <a:t>tạo </a:t>
            </a:r>
            <a:r>
              <a:rPr lang="vi-VN" sz="2200" smtClean="0">
                <a:latin typeface="Times New Roman" pitchFamily="18" charset="0"/>
                <a:cs typeface="Times New Roman" pitchFamily="18" charset="0"/>
              </a:rPr>
              <a:t>thử </a:t>
            </a:r>
            <a:r>
              <a:rPr lang="vi-VN" sz="2200" smtClean="0">
                <a:latin typeface="Times New Roman" pitchFamily="18" charset="0"/>
                <a:cs typeface="Times New Roman" pitchFamily="18" charset="0"/>
              </a:rPr>
              <a:t>sản phẩm mẫu để </a:t>
            </a:r>
            <a:r>
              <a:rPr lang="vi-VN" sz="2200" smtClean="0">
                <a:latin typeface="Times New Roman" pitchFamily="18" charset="0"/>
                <a:cs typeface="Times New Roman" pitchFamily="18" charset="0"/>
              </a:rPr>
              <a:t>phát </a:t>
            </a:r>
            <a:r>
              <a:rPr lang="vi-VN" sz="2200" smtClean="0">
                <a:latin typeface="Times New Roman" pitchFamily="18" charset="0"/>
                <a:cs typeface="Times New Roman" pitchFamily="18" charset="0"/>
              </a:rPr>
              <a:t>hiện và khắc phục các sai sót ở khâu </a:t>
            </a:r>
            <a:r>
              <a:rPr lang="vi-VN" sz="2200" smtClean="0">
                <a:latin typeface="Times New Roman" pitchFamily="18" charset="0"/>
                <a:cs typeface="Times New Roman" pitchFamily="18" charset="0"/>
              </a:rPr>
              <a:t>phác </a:t>
            </a:r>
            <a:r>
              <a:rPr lang="vi-VN" sz="2200" smtClean="0">
                <a:latin typeface="Times New Roman" pitchFamily="18" charset="0"/>
                <a:cs typeface="Times New Roman" pitchFamily="18" charset="0"/>
              </a:rPr>
              <a:t>thảo kỹ thuật và tài liệu thiết kế gốc.</a:t>
            </a:r>
          </a:p>
          <a:p>
            <a:pPr algn="just"/>
            <a:r>
              <a:rPr lang="vi-VN" sz="2200" smtClean="0">
                <a:latin typeface="Times New Roman" pitchFamily="18" charset="0"/>
                <a:cs typeface="Times New Roman" pitchFamily="18" charset="0"/>
              </a:rPr>
              <a:t>- </a:t>
            </a:r>
            <a:r>
              <a:rPr lang="vi-VN" sz="2200">
                <a:latin typeface="Times New Roman" pitchFamily="18" charset="0"/>
                <a:cs typeface="Times New Roman" pitchFamily="18" charset="0"/>
              </a:rPr>
              <a:t>Chế </a:t>
            </a:r>
            <a:r>
              <a:rPr lang="en-US" sz="2200">
                <a:latin typeface="Times New Roman" pitchFamily="18" charset="0"/>
                <a:cs typeface="Times New Roman" pitchFamily="18" charset="0"/>
              </a:rPr>
              <a:t>tạo </a:t>
            </a:r>
            <a:r>
              <a:rPr lang="vi-VN" sz="2200" smtClean="0">
                <a:latin typeface="Times New Roman" pitchFamily="18" charset="0"/>
                <a:cs typeface="Times New Roman" pitchFamily="18" charset="0"/>
              </a:rPr>
              <a:t>thử </a:t>
            </a:r>
            <a:r>
              <a:rPr lang="en-US" sz="2200" smtClean="0">
                <a:latin typeface="Times New Roman" pitchFamily="18" charset="0"/>
                <a:cs typeface="Times New Roman" pitchFamily="18" charset="0"/>
              </a:rPr>
              <a:t>s</a:t>
            </a:r>
            <a:r>
              <a:rPr lang="vi-VN" sz="2200" smtClean="0">
                <a:latin typeface="Times New Roman" pitchFamily="18" charset="0"/>
                <a:cs typeface="Times New Roman" pitchFamily="18" charset="0"/>
              </a:rPr>
              <a:t>ản </a:t>
            </a:r>
            <a:r>
              <a:rPr lang="vi-VN" sz="2200">
                <a:latin typeface="Times New Roman" pitchFamily="18" charset="0"/>
                <a:cs typeface="Times New Roman" pitchFamily="18" charset="0"/>
              </a:rPr>
              <a:t>phẩm </a:t>
            </a:r>
            <a:r>
              <a:rPr lang="vi-VN" sz="2200">
                <a:latin typeface="Times New Roman" pitchFamily="18" charset="0"/>
                <a:cs typeface="Times New Roman" pitchFamily="18" charset="0"/>
              </a:rPr>
              <a:t>hàng </a:t>
            </a:r>
            <a:r>
              <a:rPr lang="vi-VN" sz="2200" smtClean="0">
                <a:latin typeface="Times New Roman" pitchFamily="18" charset="0"/>
                <a:cs typeface="Times New Roman" pitchFamily="18" charset="0"/>
              </a:rPr>
              <a:t>loạt </a:t>
            </a:r>
            <a:r>
              <a:rPr lang="vi-VN" sz="2200" smtClean="0">
                <a:latin typeface="Times New Roman" pitchFamily="18" charset="0"/>
                <a:cs typeface="Times New Roman" pitchFamily="18" charset="0"/>
              </a:rPr>
              <a:t>nhỏ. </a:t>
            </a:r>
            <a:r>
              <a:rPr lang="vi-VN" sz="2200" smtClean="0">
                <a:latin typeface="Times New Roman" pitchFamily="18" charset="0"/>
                <a:cs typeface="Times New Roman" pitchFamily="18" charset="0"/>
              </a:rPr>
              <a:t>Kết quả </a:t>
            </a:r>
            <a:r>
              <a:rPr lang="vi-VN" sz="2200" smtClean="0">
                <a:latin typeface="Times New Roman" pitchFamily="18" charset="0"/>
                <a:cs typeface="Times New Roman" pitchFamily="18" charset="0"/>
              </a:rPr>
              <a:t>sản </a:t>
            </a:r>
            <a:r>
              <a:rPr lang="vi-VN" sz="2200" smtClean="0">
                <a:latin typeface="Times New Roman" pitchFamily="18" charset="0"/>
                <a:cs typeface="Times New Roman" pitchFamily="18" charset="0"/>
              </a:rPr>
              <a:t>xuất thử được sử dụng để hoàn </a:t>
            </a:r>
            <a:r>
              <a:rPr lang="en-US" sz="2200" smtClean="0">
                <a:latin typeface="Times New Roman" pitchFamily="18" charset="0"/>
                <a:cs typeface="Times New Roman" pitchFamily="18" charset="0"/>
              </a:rPr>
              <a:t>thiện </a:t>
            </a:r>
            <a:r>
              <a:rPr lang="vi-VN" sz="2200" smtClean="0">
                <a:latin typeface="Times New Roman" pitchFamily="18" charset="0"/>
                <a:cs typeface="Times New Roman" pitchFamily="18" charset="0"/>
              </a:rPr>
              <a:t>tài </a:t>
            </a:r>
            <a:r>
              <a:rPr lang="vi-VN" sz="2200" smtClean="0">
                <a:latin typeface="Times New Roman" pitchFamily="18" charset="0"/>
                <a:cs typeface="Times New Roman" pitchFamily="18" charset="0"/>
              </a:rPr>
              <a:t>liệu gốc.</a:t>
            </a:r>
          </a:p>
          <a:p>
            <a:pPr algn="just"/>
            <a:r>
              <a:rPr lang="vi-VN" sz="2200" smtClean="0">
                <a:latin typeface="Times New Roman" pitchFamily="18" charset="0"/>
                <a:cs typeface="Times New Roman" pitchFamily="18" charset="0"/>
              </a:rPr>
              <a:t>- Sản xuất bảo hành </a:t>
            </a:r>
            <a:r>
              <a:rPr lang="vi-VN" sz="2200" smtClean="0">
                <a:latin typeface="Times New Roman" pitchFamily="18" charset="0"/>
                <a:cs typeface="Times New Roman" pitchFamily="18" charset="0"/>
              </a:rPr>
              <a:t>kiểm </a:t>
            </a:r>
            <a:r>
              <a:rPr lang="vi-VN" sz="2200" smtClean="0">
                <a:latin typeface="Times New Roman" pitchFamily="18" charset="0"/>
                <a:cs typeface="Times New Roman" pitchFamily="18" charset="0"/>
              </a:rPr>
              <a:t>tra </a:t>
            </a:r>
            <a:r>
              <a:rPr lang="vi-VN" sz="2200" smtClean="0">
                <a:latin typeface="Times New Roman" pitchFamily="18" charset="0"/>
                <a:cs typeface="Times New Roman" pitchFamily="18" charset="0"/>
              </a:rPr>
              <a:t>lần </a:t>
            </a:r>
            <a:r>
              <a:rPr lang="vi-VN" sz="2200" smtClean="0">
                <a:latin typeface="Times New Roman" pitchFamily="18" charset="0"/>
                <a:cs typeface="Times New Roman" pitchFamily="18" charset="0"/>
              </a:rPr>
              <a:t>cuối </a:t>
            </a:r>
            <a:r>
              <a:rPr lang="vi-VN" sz="2200" smtClean="0">
                <a:latin typeface="Times New Roman" pitchFamily="18" charset="0"/>
                <a:cs typeface="Times New Roman" pitchFamily="18" charset="0"/>
              </a:rPr>
              <a:t>việc </a:t>
            </a:r>
            <a:r>
              <a:rPr lang="vi-VN" sz="2200" smtClean="0">
                <a:latin typeface="Times New Roman" pitchFamily="18" charset="0"/>
                <a:cs typeface="Times New Roman" pitchFamily="18" charset="0"/>
              </a:rPr>
              <a:t>thiết kế sản phẩm</a:t>
            </a:r>
          </a:p>
        </p:txBody>
      </p:sp>
      <p:sp>
        <p:nvSpPr>
          <p:cNvPr id="3" name="Rectangle 2"/>
          <p:cNvSpPr/>
          <p:nvPr/>
        </p:nvSpPr>
        <p:spPr>
          <a:xfrm>
            <a:off x="0" y="5242173"/>
            <a:ext cx="1005840" cy="769441"/>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a:solidFill>
              <a:schemeClr val="tx1"/>
            </a:solidFill>
          </a:ln>
        </p:spPr>
        <p:txBody>
          <a:bodyPr wrap="square">
            <a:spAutoFit/>
          </a:bodyPr>
          <a:lstStyle/>
          <a:p>
            <a:pPr algn="ctr"/>
            <a:r>
              <a:rPr lang="vi-VN" sz="2200" b="1" smtClean="0">
                <a:latin typeface="Times New Roman" pitchFamily="18" charset="0"/>
                <a:cs typeface="Times New Roman" pitchFamily="18" charset="0"/>
              </a:rPr>
              <a:t>Nhiệm vụ</a:t>
            </a:r>
            <a:endParaRPr lang="vi-VN" sz="2200" smtClean="0">
              <a:latin typeface="Times New Roman" pitchFamily="18" charset="0"/>
              <a:cs typeface="Times New Roman" pitchFamily="18" charset="0"/>
            </a:endParaRPr>
          </a:p>
        </p:txBody>
      </p:sp>
      <p:sp>
        <p:nvSpPr>
          <p:cNvPr id="5" name="Rectangle 4"/>
          <p:cNvSpPr/>
          <p:nvPr/>
        </p:nvSpPr>
        <p:spPr>
          <a:xfrm>
            <a:off x="1005840" y="2592050"/>
            <a:ext cx="8138160" cy="1785104"/>
          </a:xfrm>
          <a:prstGeom prst="rect">
            <a:avLst/>
          </a:prstGeom>
          <a:solidFill>
            <a:schemeClr val="accent6">
              <a:lumMod val="40000"/>
              <a:lumOff val="60000"/>
            </a:schemeClr>
          </a:solidFill>
          <a:ln>
            <a:solidFill>
              <a:schemeClr val="tx1"/>
            </a:solidFill>
          </a:ln>
        </p:spPr>
        <p:txBody>
          <a:bodyPr wrap="square">
            <a:spAutoFit/>
          </a:bodyPr>
          <a:lstStyle/>
          <a:p>
            <a:pPr algn="just"/>
            <a:r>
              <a:rPr lang="vi-VN" sz="2200" smtClean="0">
                <a:latin typeface="Times New Roman" pitchFamily="18" charset="0"/>
                <a:cs typeface="Times New Roman" pitchFamily="18" charset="0"/>
              </a:rPr>
              <a:t>- Đảm bảo và nâng cao chất lượng sản phẩm, mở rộng mặt hàng phù hợp với nhu cầu và tâm lý của người tiêu dùng</a:t>
            </a:r>
          </a:p>
          <a:p>
            <a:pPr algn="just"/>
            <a:r>
              <a:rPr lang="vi-VN" sz="2200" smtClean="0">
                <a:latin typeface="Times New Roman" pitchFamily="18" charset="0"/>
                <a:cs typeface="Times New Roman" pitchFamily="18" charset="0"/>
              </a:rPr>
              <a:t>- Đảm bảo tính công nghệ của sản phẩm </a:t>
            </a:r>
            <a:r>
              <a:rPr lang="en-US" sz="2200" smtClean="0">
                <a:latin typeface="Times New Roman" pitchFamily="18" charset="0"/>
                <a:cs typeface="Times New Roman" pitchFamily="18" charset="0"/>
              </a:rPr>
              <a:t>(</a:t>
            </a:r>
            <a:r>
              <a:rPr lang="vi-VN" sz="2200" smtClean="0">
                <a:latin typeface="Times New Roman" pitchFamily="18" charset="0"/>
                <a:cs typeface="Times New Roman" pitchFamily="18" charset="0"/>
              </a:rPr>
              <a:t>phù hợp giữa thiết kế và chế tạo</a:t>
            </a:r>
            <a:r>
              <a:rPr lang="en-US" sz="2200" smtClean="0">
                <a:latin typeface="Times New Roman" pitchFamily="18" charset="0"/>
                <a:cs typeface="Times New Roman" pitchFamily="18" charset="0"/>
              </a:rPr>
              <a:t>)</a:t>
            </a:r>
            <a:endParaRPr lang="vi-VN" sz="2200" smtClean="0">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 Bảo đảm chi phí sản xuất hợp lý, giá thành hạ, năng suất cao</a:t>
            </a:r>
            <a:endParaRPr lang="vi-VN" sz="2200" smtClean="0">
              <a:latin typeface="Times New Roman" pitchFamily="18" charset="0"/>
              <a:cs typeface="Times New Roman" pitchFamily="18" charset="0"/>
            </a:endParaRPr>
          </a:p>
        </p:txBody>
      </p:sp>
      <p:sp>
        <p:nvSpPr>
          <p:cNvPr id="6" name="Rectangle 5"/>
          <p:cNvSpPr/>
          <p:nvPr/>
        </p:nvSpPr>
        <p:spPr>
          <a:xfrm>
            <a:off x="0" y="1019889"/>
            <a:ext cx="2654490" cy="46166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vi-VN" sz="2400" b="1" i="1" smtClean="0">
                <a:solidFill>
                  <a:schemeClr val="tx1"/>
                </a:solidFill>
                <a:latin typeface="Times New Roman" pitchFamily="18" charset="0"/>
                <a:cs typeface="Times New Roman" pitchFamily="18" charset="0"/>
              </a:rPr>
              <a:t>Thiết </a:t>
            </a:r>
            <a:r>
              <a:rPr lang="vi-VN" sz="2400" b="1" i="1" smtClean="0">
                <a:solidFill>
                  <a:schemeClr val="tx1"/>
                </a:solidFill>
                <a:latin typeface="Times New Roman" pitchFamily="18" charset="0"/>
                <a:cs typeface="Times New Roman" pitchFamily="18" charset="0"/>
              </a:rPr>
              <a:t>kế sản </a:t>
            </a:r>
            <a:r>
              <a:rPr lang="vi-VN" sz="2400" b="1" i="1" smtClean="0">
                <a:solidFill>
                  <a:schemeClr val="tx1"/>
                </a:solidFill>
                <a:latin typeface="Times New Roman" pitchFamily="18" charset="0"/>
                <a:cs typeface="Times New Roman" pitchFamily="18" charset="0"/>
              </a:rPr>
              <a:t>phẩm</a:t>
            </a:r>
            <a:endParaRPr lang="vi-VN" sz="2400" smtClean="0">
              <a:solidFill>
                <a:schemeClr val="tx1"/>
              </a:solidFill>
              <a:latin typeface="Times New Roman" pitchFamily="18" charset="0"/>
              <a:cs typeface="Times New Roman" pitchFamily="18" charset="0"/>
            </a:endParaRPr>
          </a:p>
        </p:txBody>
      </p:sp>
      <p:sp>
        <p:nvSpPr>
          <p:cNvPr id="7" name="Rectangle 6"/>
          <p:cNvSpPr/>
          <p:nvPr/>
        </p:nvSpPr>
        <p:spPr>
          <a:xfrm>
            <a:off x="0" y="1650832"/>
            <a:ext cx="1005840" cy="769441"/>
          </a:xfrm>
          <a:prstGeom prst="rect">
            <a:avLst/>
          </a:prstGeom>
          <a:solidFill>
            <a:schemeClr val="bg2">
              <a:lumMod val="90000"/>
            </a:schemeClr>
          </a:solidFill>
          <a:ln>
            <a:solidFill>
              <a:schemeClr val="tx1"/>
            </a:solidFill>
          </a:ln>
        </p:spPr>
        <p:txBody>
          <a:bodyPr wrap="square">
            <a:spAutoFit/>
          </a:bodyPr>
          <a:lstStyle/>
          <a:p>
            <a:pPr algn="ctr"/>
            <a:r>
              <a:rPr lang="vi-VN" sz="2200" b="1" smtClean="0">
                <a:latin typeface="Times New Roman" pitchFamily="18" charset="0"/>
                <a:cs typeface="Times New Roman" pitchFamily="18" charset="0"/>
              </a:rPr>
              <a:t>Mục tiêu</a:t>
            </a:r>
            <a:endParaRPr lang="vi-VN" sz="2200" smtClean="0">
              <a:latin typeface="Times New Roman" pitchFamily="18" charset="0"/>
              <a:cs typeface="Times New Roman" pitchFamily="18" charset="0"/>
            </a:endParaRPr>
          </a:p>
        </p:txBody>
      </p:sp>
      <p:sp>
        <p:nvSpPr>
          <p:cNvPr id="8" name="Rectangle 7"/>
          <p:cNvSpPr/>
          <p:nvPr/>
        </p:nvSpPr>
        <p:spPr>
          <a:xfrm>
            <a:off x="1005840" y="1481554"/>
            <a:ext cx="8138160" cy="1107996"/>
          </a:xfrm>
          <a:prstGeom prst="rect">
            <a:avLst/>
          </a:prstGeom>
          <a:solidFill>
            <a:schemeClr val="bg2">
              <a:lumMod val="90000"/>
            </a:schemeClr>
          </a:solidFill>
          <a:ln>
            <a:solidFill>
              <a:schemeClr val="tx1"/>
            </a:solidFill>
          </a:ln>
        </p:spPr>
        <p:txBody>
          <a:bodyPr wrap="square">
            <a:spAutoFit/>
          </a:bodyPr>
          <a:lstStyle/>
          <a:p>
            <a:pPr algn="just"/>
            <a:r>
              <a:rPr lang="vi-VN" sz="2200" smtClean="0">
                <a:latin typeface="Times New Roman" pitchFamily="18" charset="0"/>
                <a:cs typeface="Times New Roman" pitchFamily="18" charset="0"/>
              </a:rPr>
              <a:t>Đảm bảo sản phẩm sản xuất đạt được các tính chất sử dụng cần thiết như công suất, độ bền, kích thước</a:t>
            </a:r>
            <a:r>
              <a:rPr lang="en-US" sz="2200" smtClean="0">
                <a:latin typeface="Times New Roman" pitchFamily="18" charset="0"/>
                <a:cs typeface="Times New Roman" pitchFamily="18" charset="0"/>
              </a:rPr>
              <a:t>,</a:t>
            </a:r>
            <a:r>
              <a:rPr lang="vi-VN" sz="2200" smtClean="0">
                <a:latin typeface="Times New Roman" pitchFamily="18" charset="0"/>
                <a:cs typeface="Times New Roman" pitchFamily="18" charset="0"/>
              </a:rPr>
              <a:t> hình dạng bên ngoài,…</a:t>
            </a:r>
            <a:endParaRPr lang="en-US" sz="2200" smtClean="0">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Bảo đảm năng suất và hiệu quả cao, giá thành hạ.</a:t>
            </a:r>
          </a:p>
        </p:txBody>
      </p:sp>
      <p:sp>
        <p:nvSpPr>
          <p:cNvPr id="9" name="Rectangle 8"/>
          <p:cNvSpPr/>
          <p:nvPr/>
        </p:nvSpPr>
        <p:spPr>
          <a:xfrm>
            <a:off x="0" y="3099882"/>
            <a:ext cx="1005840" cy="769441"/>
          </a:xfrm>
          <a:prstGeom prst="rect">
            <a:avLst/>
          </a:prstGeom>
          <a:solidFill>
            <a:schemeClr val="accent6">
              <a:lumMod val="40000"/>
              <a:lumOff val="60000"/>
            </a:schemeClr>
          </a:solidFill>
          <a:ln>
            <a:solidFill>
              <a:schemeClr val="tx1"/>
            </a:solidFill>
          </a:ln>
        </p:spPr>
        <p:txBody>
          <a:bodyPr wrap="square">
            <a:spAutoFit/>
          </a:bodyPr>
          <a:lstStyle/>
          <a:p>
            <a:pPr algn="ctr"/>
            <a:r>
              <a:rPr lang="vi-VN" sz="2200" b="1" smtClean="0">
                <a:latin typeface="Times New Roman" pitchFamily="18" charset="0"/>
                <a:cs typeface="Times New Roman" pitchFamily="18" charset="0"/>
              </a:rPr>
              <a:t>Yêu cầu</a:t>
            </a:r>
            <a:endParaRPr lang="vi-VN" sz="2200" smtClean="0">
              <a:latin typeface="Times New Roman" pitchFamily="18" charset="0"/>
              <a:cs typeface="Times New Roman" pitchFamily="18" charset="0"/>
            </a:endParaRPr>
          </a:p>
        </p:txBody>
      </p:sp>
      <p:sp>
        <p:nvSpPr>
          <p:cNvPr id="10" name="Rectangle 9"/>
          <p:cNvSpPr/>
          <p:nvPr/>
        </p:nvSpPr>
        <p:spPr>
          <a:xfrm>
            <a:off x="0" y="0"/>
            <a:ext cx="9144000" cy="461665"/>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4.3 CÔNG TÁC QUẢN LÝ KẾ HOẠCH</a:t>
            </a:r>
          </a:p>
        </p:txBody>
      </p:sp>
      <p:sp>
        <p:nvSpPr>
          <p:cNvPr id="12" name="Rectangle 11"/>
          <p:cNvSpPr/>
          <p:nvPr/>
        </p:nvSpPr>
        <p:spPr>
          <a:xfrm>
            <a:off x="0" y="457200"/>
            <a:ext cx="9144000" cy="58477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3200" b="1" smtClean="0">
                <a:latin typeface="Times New Roman" pitchFamily="18" charset="0"/>
                <a:cs typeface="Times New Roman" pitchFamily="18" charset="0"/>
              </a:rPr>
              <a:t>Giai </a:t>
            </a:r>
            <a:r>
              <a:rPr lang="vi-VN" sz="3200" b="1" smtClean="0">
                <a:latin typeface="Times New Roman" pitchFamily="18" charset="0"/>
                <a:cs typeface="Times New Roman" pitchFamily="18" charset="0"/>
              </a:rPr>
              <a:t>đoạn </a:t>
            </a:r>
            <a:r>
              <a:rPr lang="vi-VN" sz="3200" b="1" smtClean="0">
                <a:latin typeface="Times New Roman" pitchFamily="18" charset="0"/>
                <a:cs typeface="Times New Roman" pitchFamily="18" charset="0"/>
              </a:rPr>
              <a:t>1</a:t>
            </a:r>
            <a:r>
              <a:rPr lang="en-US" sz="3200" b="1" smtClean="0">
                <a:latin typeface="Times New Roman" pitchFamily="18" charset="0"/>
                <a:cs typeface="Times New Roman" pitchFamily="18" charset="0"/>
              </a:rPr>
              <a:t>: </a:t>
            </a:r>
            <a:r>
              <a:rPr lang="vi-VN" sz="3200" b="1" smtClean="0">
                <a:latin typeface="Times New Roman" pitchFamily="18" charset="0"/>
                <a:cs typeface="Times New Roman" pitchFamily="18" charset="0"/>
              </a:rPr>
              <a:t>Thiết kế </a:t>
            </a:r>
            <a:r>
              <a:rPr lang="vi-VN" sz="3200" b="1">
                <a:latin typeface="Times New Roman" pitchFamily="18" charset="0"/>
                <a:cs typeface="Times New Roman" pitchFamily="18" charset="0"/>
              </a:rPr>
              <a:t>sản phẩm</a:t>
            </a:r>
            <a:endParaRPr lang="vi-VN" sz="3200" smtClean="0">
              <a:latin typeface="Times New Roman" pitchFamily="18" charset="0"/>
              <a:cs typeface="Times New Roman" pitchFamily="18" charset="0"/>
            </a:endParaRPr>
          </a:p>
        </p:txBody>
      </p:sp>
    </p:spTree>
    <p:extLst>
      <p:ext uri="{BB962C8B-B14F-4D97-AF65-F5344CB8AC3E}">
        <p14:creationId xmlns:p14="http://schemas.microsoft.com/office/powerpoint/2010/main" val="4131516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8">
                                            <p:bg/>
                                          </p:spTgt>
                                        </p:tgtEl>
                                        <p:attrNameLst>
                                          <p:attrName>style.visibility</p:attrName>
                                        </p:attrNameLst>
                                      </p:cBhvr>
                                      <p:to>
                                        <p:strVal val="visible"/>
                                      </p:to>
                                    </p:set>
                                    <p:animEffect transition="in" filter="wipe(left)">
                                      <p:cBhvr>
                                        <p:cTn id="17" dur="500"/>
                                        <p:tgtEl>
                                          <p:spTgt spid="8">
                                            <p:bg/>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wipe(left)">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animEffect transition="in" filter="wipe(left)">
                                      <p:cBhvr>
                                        <p:cTn id="27" dur="500"/>
                                        <p:tgtEl>
                                          <p:spTgt spid="8">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5">
                                            <p:bg/>
                                          </p:spTgt>
                                        </p:tgtEl>
                                        <p:attrNameLst>
                                          <p:attrName>style.visibility</p:attrName>
                                        </p:attrNameLst>
                                      </p:cBhvr>
                                      <p:to>
                                        <p:strVal val="visible"/>
                                      </p:to>
                                    </p:set>
                                    <p:animEffect transition="in" filter="wipe(left)">
                                      <p:cBhvr>
                                        <p:cTn id="36" dur="500"/>
                                        <p:tgtEl>
                                          <p:spTgt spid="5">
                                            <p:bg/>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wipe(left)">
                                      <p:cBhvr>
                                        <p:cTn id="41" dur="500"/>
                                        <p:tgtEl>
                                          <p:spTgt spid="5">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5">
                                            <p:txEl>
                                              <p:pRg st="1" end="1"/>
                                            </p:txEl>
                                          </p:spTgt>
                                        </p:tgtEl>
                                        <p:attrNameLst>
                                          <p:attrName>style.visibility</p:attrName>
                                        </p:attrNameLst>
                                      </p:cBhvr>
                                      <p:to>
                                        <p:strVal val="visible"/>
                                      </p:to>
                                    </p:set>
                                    <p:animEffect transition="in" filter="wipe(left)">
                                      <p:cBhvr>
                                        <p:cTn id="46" dur="500"/>
                                        <p:tgtEl>
                                          <p:spTgt spid="5">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5">
                                            <p:txEl>
                                              <p:pRg st="2" end="2"/>
                                            </p:txEl>
                                          </p:spTgt>
                                        </p:tgtEl>
                                        <p:attrNameLst>
                                          <p:attrName>style.visibility</p:attrName>
                                        </p:attrNameLst>
                                      </p:cBhvr>
                                      <p:to>
                                        <p:strVal val="visible"/>
                                      </p:to>
                                    </p:set>
                                    <p:animEffect transition="in" filter="wipe(left)">
                                      <p:cBhvr>
                                        <p:cTn id="51" dur="500"/>
                                        <p:tgtEl>
                                          <p:spTgt spid="5">
                                            <p:txEl>
                                              <p:pRg st="2" end="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00"/>
                            </p:stCondLst>
                            <p:childTnLst>
                              <p:par>
                                <p:cTn id="58" presetID="22" presetClass="entr" presetSubtype="8" fill="hold" grpId="0" nodeType="afterEffect">
                                  <p:stCondLst>
                                    <p:cond delay="0"/>
                                  </p:stCondLst>
                                  <p:childTnLst>
                                    <p:set>
                                      <p:cBhvr>
                                        <p:cTn id="59" dur="1" fill="hold">
                                          <p:stCondLst>
                                            <p:cond delay="0"/>
                                          </p:stCondLst>
                                        </p:cTn>
                                        <p:tgtEl>
                                          <p:spTgt spid="4">
                                            <p:bg/>
                                          </p:spTgt>
                                        </p:tgtEl>
                                        <p:attrNameLst>
                                          <p:attrName>style.visibility</p:attrName>
                                        </p:attrNameLst>
                                      </p:cBhvr>
                                      <p:to>
                                        <p:strVal val="visible"/>
                                      </p:to>
                                    </p:set>
                                    <p:animEffect transition="in" filter="wipe(left)">
                                      <p:cBhvr>
                                        <p:cTn id="60" dur="500"/>
                                        <p:tgtEl>
                                          <p:spTgt spid="4">
                                            <p:bg/>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4">
                                            <p:txEl>
                                              <p:pRg st="0" end="0"/>
                                            </p:txEl>
                                          </p:spTgt>
                                        </p:tgtEl>
                                        <p:attrNameLst>
                                          <p:attrName>style.visibility</p:attrName>
                                        </p:attrNameLst>
                                      </p:cBhvr>
                                      <p:to>
                                        <p:strVal val="visible"/>
                                      </p:to>
                                    </p:set>
                                    <p:animEffect transition="in" filter="wipe(left)">
                                      <p:cBhvr>
                                        <p:cTn id="65" dur="500"/>
                                        <p:tgtEl>
                                          <p:spTgt spid="4">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4">
                                            <p:txEl>
                                              <p:pRg st="1" end="1"/>
                                            </p:txEl>
                                          </p:spTgt>
                                        </p:tgtEl>
                                        <p:attrNameLst>
                                          <p:attrName>style.visibility</p:attrName>
                                        </p:attrNameLst>
                                      </p:cBhvr>
                                      <p:to>
                                        <p:strVal val="visible"/>
                                      </p:to>
                                    </p:set>
                                    <p:animEffect transition="in" filter="wipe(left)">
                                      <p:cBhvr>
                                        <p:cTn id="70" dur="500"/>
                                        <p:tgtEl>
                                          <p:spTgt spid="4">
                                            <p:txEl>
                                              <p:pRg st="1" end="1"/>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4">
                                            <p:txEl>
                                              <p:pRg st="2" end="2"/>
                                            </p:txEl>
                                          </p:spTgt>
                                        </p:tgtEl>
                                        <p:attrNameLst>
                                          <p:attrName>style.visibility</p:attrName>
                                        </p:attrNameLst>
                                      </p:cBhvr>
                                      <p:to>
                                        <p:strVal val="visible"/>
                                      </p:to>
                                    </p:set>
                                    <p:animEffect transition="in" filter="wipe(left)">
                                      <p:cBhvr>
                                        <p:cTn id="75" dur="500"/>
                                        <p:tgtEl>
                                          <p:spTgt spid="4">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grpId="0" nodeType="clickEffect">
                                  <p:stCondLst>
                                    <p:cond delay="0"/>
                                  </p:stCondLst>
                                  <p:childTnLst>
                                    <p:set>
                                      <p:cBhvr>
                                        <p:cTn id="79" dur="1" fill="hold">
                                          <p:stCondLst>
                                            <p:cond delay="0"/>
                                          </p:stCondLst>
                                        </p:cTn>
                                        <p:tgtEl>
                                          <p:spTgt spid="4">
                                            <p:txEl>
                                              <p:pRg st="3" end="3"/>
                                            </p:txEl>
                                          </p:spTgt>
                                        </p:tgtEl>
                                        <p:attrNameLst>
                                          <p:attrName>style.visibility</p:attrName>
                                        </p:attrNameLst>
                                      </p:cBhvr>
                                      <p:to>
                                        <p:strVal val="visible"/>
                                      </p:to>
                                    </p:set>
                                    <p:animEffect transition="in" filter="wipe(left)">
                                      <p:cBhvr>
                                        <p:cTn id="80" dur="500"/>
                                        <p:tgtEl>
                                          <p:spTgt spid="4">
                                            <p:txEl>
                                              <p:pRg st="3" end="3"/>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grpId="0" nodeType="clickEffect">
                                  <p:stCondLst>
                                    <p:cond delay="0"/>
                                  </p:stCondLst>
                                  <p:childTnLst>
                                    <p:set>
                                      <p:cBhvr>
                                        <p:cTn id="84" dur="1" fill="hold">
                                          <p:stCondLst>
                                            <p:cond delay="0"/>
                                          </p:stCondLst>
                                        </p:cTn>
                                        <p:tgtEl>
                                          <p:spTgt spid="4">
                                            <p:txEl>
                                              <p:pRg st="4" end="4"/>
                                            </p:txEl>
                                          </p:spTgt>
                                        </p:tgtEl>
                                        <p:attrNameLst>
                                          <p:attrName>style.visibility</p:attrName>
                                        </p:attrNameLst>
                                      </p:cBhvr>
                                      <p:to>
                                        <p:strVal val="visible"/>
                                      </p:to>
                                    </p:set>
                                    <p:animEffect transition="in" filter="wipe(left)">
                                      <p:cBhvr>
                                        <p:cTn id="85"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3" grpId="0" animBg="1"/>
      <p:bldP spid="5" grpId="0" build="p" animBg="1"/>
      <p:bldP spid="6" grpId="0" animBg="1"/>
      <p:bldP spid="7" grpId="0" animBg="1"/>
      <p:bldP spid="8" grpId="0" build="p"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Rectangle 3"/>
          <p:cNvSpPr/>
          <p:nvPr/>
        </p:nvSpPr>
        <p:spPr>
          <a:xfrm>
            <a:off x="1138450" y="1905000"/>
            <a:ext cx="8001000" cy="3416320"/>
          </a:xfrm>
          <a:prstGeom prst="rect">
            <a:avLst/>
          </a:prstGeom>
          <a:blipFill>
            <a:blip r:embed="rId3"/>
            <a:tile tx="0" ty="0" sx="100000" sy="100000" flip="none" algn="tl"/>
          </a:blipFill>
          <a:ln>
            <a:solidFill>
              <a:schemeClr val="tx1"/>
            </a:solidFill>
          </a:ln>
        </p:spPr>
        <p:txBody>
          <a:bodyPr wrap="square">
            <a:spAutoFit/>
          </a:bodyPr>
          <a:lstStyle/>
          <a:p>
            <a:pPr algn="just"/>
            <a:r>
              <a:rPr lang="vi-VN" sz="2400" smtClean="0">
                <a:latin typeface="Times New Roman" pitchFamily="18" charset="0"/>
                <a:cs typeface="Times New Roman" pitchFamily="18" charset="0"/>
              </a:rPr>
              <a:t>Thiết </a:t>
            </a:r>
            <a:r>
              <a:rPr lang="vi-VN" sz="2400" smtClean="0">
                <a:latin typeface="Times New Roman" pitchFamily="18" charset="0"/>
                <a:cs typeface="Times New Roman" pitchFamily="18" charset="0"/>
              </a:rPr>
              <a:t>kế quy trình công nghệ mới hoặc cải tiến lại quy trình công nghệ đang áp </a:t>
            </a:r>
            <a:r>
              <a:rPr lang="vi-VN" sz="2400" smtClean="0">
                <a:latin typeface="Times New Roman" pitchFamily="18" charset="0"/>
                <a:cs typeface="Times New Roman" pitchFamily="18" charset="0"/>
              </a:rPr>
              <a:t>dụng</a:t>
            </a:r>
            <a:endParaRPr lang="en-US" sz="2400" smtClean="0">
              <a:latin typeface="Times New Roman" pitchFamily="18" charset="0"/>
              <a:cs typeface="Times New Roman" pitchFamily="18" charset="0"/>
            </a:endParaRPr>
          </a:p>
          <a:p>
            <a:pPr algn="just"/>
            <a:r>
              <a:rPr lang="vi-VN" sz="2400" i="1" smtClean="0">
                <a:latin typeface="Times New Roman" pitchFamily="18" charset="0"/>
                <a:cs typeface="Times New Roman" pitchFamily="18" charset="0"/>
              </a:rPr>
              <a:t>Khi thiết </a:t>
            </a:r>
            <a:r>
              <a:rPr lang="vi-VN" sz="2400" i="1" smtClean="0">
                <a:latin typeface="Times New Roman" pitchFamily="18" charset="0"/>
                <a:cs typeface="Times New Roman" pitchFamily="18" charset="0"/>
              </a:rPr>
              <a:t>kế quy trình công nghệ </a:t>
            </a:r>
            <a:r>
              <a:rPr lang="vi-VN" sz="2400" i="1" smtClean="0">
                <a:latin typeface="Times New Roman" pitchFamily="18" charset="0"/>
                <a:cs typeface="Times New Roman" pitchFamily="18" charset="0"/>
              </a:rPr>
              <a:t>phải</a:t>
            </a:r>
            <a:r>
              <a:rPr lang="en-US" sz="2400" i="1" smtClean="0">
                <a:latin typeface="Times New Roman" pitchFamily="18" charset="0"/>
                <a:cs typeface="Times New Roman" pitchFamily="18" charset="0"/>
              </a:rPr>
              <a:t>:</a:t>
            </a:r>
          </a:p>
          <a:p>
            <a:pPr algn="just"/>
            <a:r>
              <a:rPr lang="en-US" sz="2400" i="1" smtClean="0">
                <a:latin typeface="Times New Roman" pitchFamily="18" charset="0"/>
                <a:cs typeface="Times New Roman" pitchFamily="18" charset="0"/>
              </a:rPr>
              <a:t>-</a:t>
            </a:r>
            <a:r>
              <a:rPr lang="vi-VN" sz="2400" i="1" smtClean="0">
                <a:latin typeface="Times New Roman" pitchFamily="18" charset="0"/>
                <a:cs typeface="Times New Roman" pitchFamily="18" charset="0"/>
              </a:rPr>
              <a:t> Nâng cao </a:t>
            </a:r>
            <a:r>
              <a:rPr lang="vi-VN" sz="2400" i="1" smtClean="0">
                <a:latin typeface="Times New Roman" pitchFamily="18" charset="0"/>
                <a:cs typeface="Times New Roman" pitchFamily="18" charset="0"/>
              </a:rPr>
              <a:t>trình độ cơ khí hoá và tự động hóa </a:t>
            </a:r>
            <a:r>
              <a:rPr lang="en-US" sz="2400" i="1" smtClean="0">
                <a:latin typeface="Times New Roman" pitchFamily="18" charset="0"/>
                <a:cs typeface="Times New Roman" pitchFamily="18" charset="0"/>
              </a:rPr>
              <a:t>QTSX</a:t>
            </a:r>
          </a:p>
          <a:p>
            <a:pPr algn="just"/>
            <a:r>
              <a:rPr lang="en-US" sz="2400" i="1" smtClean="0">
                <a:latin typeface="Times New Roman" pitchFamily="18" charset="0"/>
                <a:cs typeface="Times New Roman" pitchFamily="18" charset="0"/>
              </a:rPr>
              <a:t>-</a:t>
            </a:r>
            <a:r>
              <a:rPr lang="vi-VN" sz="2400" i="1" smtClean="0">
                <a:latin typeface="Times New Roman" pitchFamily="18" charset="0"/>
                <a:cs typeface="Times New Roman" pitchFamily="18" charset="0"/>
              </a:rPr>
              <a:t> Áp </a:t>
            </a:r>
            <a:r>
              <a:rPr lang="vi-VN" sz="2400" i="1" smtClean="0">
                <a:latin typeface="Times New Roman" pitchFamily="18" charset="0"/>
                <a:cs typeface="Times New Roman" pitchFamily="18" charset="0"/>
              </a:rPr>
              <a:t>dụng phương pháp công nghệ tiên tiến nhằm tăng năng suất lao động và tiết kiệm nguyên vật </a:t>
            </a:r>
            <a:r>
              <a:rPr lang="vi-VN" sz="2400" i="1" smtClean="0">
                <a:latin typeface="Times New Roman" pitchFamily="18" charset="0"/>
                <a:cs typeface="Times New Roman" pitchFamily="18" charset="0"/>
              </a:rPr>
              <a:t>liệu</a:t>
            </a:r>
            <a:endParaRPr lang="en-US" sz="2400" i="1" smtClean="0">
              <a:latin typeface="Times New Roman" pitchFamily="18" charset="0"/>
              <a:cs typeface="Times New Roman" pitchFamily="18" charset="0"/>
            </a:endParaRPr>
          </a:p>
          <a:p>
            <a:pPr algn="just"/>
            <a:r>
              <a:rPr lang="en-US" sz="2400" i="1" smtClean="0">
                <a:latin typeface="Times New Roman" pitchFamily="18" charset="0"/>
                <a:cs typeface="Times New Roman" pitchFamily="18" charset="0"/>
              </a:rPr>
              <a:t>- </a:t>
            </a:r>
            <a:r>
              <a:rPr lang="vi-VN" sz="2400" i="1" smtClean="0">
                <a:latin typeface="Times New Roman" pitchFamily="18" charset="0"/>
                <a:cs typeface="Times New Roman" pitchFamily="18" charset="0"/>
              </a:rPr>
              <a:t>Lựa chọn </a:t>
            </a:r>
            <a:r>
              <a:rPr lang="vi-VN" sz="2400" i="1" smtClean="0">
                <a:latin typeface="Times New Roman" pitchFamily="18" charset="0"/>
                <a:cs typeface="Times New Roman" pitchFamily="18" charset="0"/>
              </a:rPr>
              <a:t>những trang thiết bị thích hợp có năng suất </a:t>
            </a:r>
            <a:r>
              <a:rPr lang="vi-VN" sz="2400" i="1" smtClean="0">
                <a:latin typeface="Times New Roman" pitchFamily="18" charset="0"/>
                <a:cs typeface="Times New Roman" pitchFamily="18" charset="0"/>
              </a:rPr>
              <a:t>cao</a:t>
            </a:r>
            <a:endParaRPr lang="en-US" sz="2400" i="1" smtClean="0">
              <a:latin typeface="Times New Roman" pitchFamily="18" charset="0"/>
              <a:cs typeface="Times New Roman" pitchFamily="18" charset="0"/>
            </a:endParaRPr>
          </a:p>
          <a:p>
            <a:pPr algn="just"/>
            <a:r>
              <a:rPr lang="en-US" sz="2400" i="1" smtClean="0">
                <a:latin typeface="Times New Roman" pitchFamily="18" charset="0"/>
                <a:cs typeface="Times New Roman" pitchFamily="18" charset="0"/>
              </a:rPr>
              <a:t>- </a:t>
            </a:r>
            <a:r>
              <a:rPr lang="vi-VN" sz="2400" i="1" smtClean="0">
                <a:latin typeface="Times New Roman" pitchFamily="18" charset="0"/>
                <a:cs typeface="Times New Roman" pitchFamily="18" charset="0"/>
              </a:rPr>
              <a:t>Nâng cao </a:t>
            </a:r>
            <a:r>
              <a:rPr lang="vi-VN" sz="2400" i="1" smtClean="0">
                <a:latin typeface="Times New Roman" pitchFamily="18" charset="0"/>
                <a:cs typeface="Times New Roman" pitchFamily="18" charset="0"/>
              </a:rPr>
              <a:t>chất lượng sản phẩm và hiệu quả</a:t>
            </a:r>
          </a:p>
          <a:p>
            <a:pPr algn="just"/>
            <a:r>
              <a:rPr lang="vi-VN" sz="2400" smtClean="0">
                <a:latin typeface="Times New Roman" pitchFamily="18" charset="0"/>
                <a:cs typeface="Times New Roman" pitchFamily="18" charset="0"/>
              </a:rPr>
              <a:t>Thiết </a:t>
            </a:r>
            <a:r>
              <a:rPr lang="vi-VN" sz="2400" smtClean="0">
                <a:latin typeface="Times New Roman" pitchFamily="18" charset="0"/>
                <a:cs typeface="Times New Roman" pitchFamily="18" charset="0"/>
              </a:rPr>
              <a:t>kế và chế tạo các trang bị công nghệ và dụng cụ hỗ </a:t>
            </a:r>
            <a:r>
              <a:rPr lang="vi-VN" sz="2400" smtClean="0">
                <a:latin typeface="Times New Roman" pitchFamily="18" charset="0"/>
                <a:cs typeface="Times New Roman" pitchFamily="18" charset="0"/>
              </a:rPr>
              <a:t>trợ</a:t>
            </a:r>
            <a:endParaRPr lang="vi-VN" sz="2400" smtClean="0">
              <a:latin typeface="Times New Roman" pitchFamily="18" charset="0"/>
              <a:cs typeface="Times New Roman" pitchFamily="18" charset="0"/>
            </a:endParaRPr>
          </a:p>
        </p:txBody>
      </p:sp>
      <p:sp>
        <p:nvSpPr>
          <p:cNvPr id="3" name="Rectangle 2"/>
          <p:cNvSpPr/>
          <p:nvPr/>
        </p:nvSpPr>
        <p:spPr>
          <a:xfrm>
            <a:off x="0" y="0"/>
            <a:ext cx="9144000" cy="461665"/>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4.3 CÔNG TÁC QUẢN LÝ KẾ HOẠCH</a:t>
            </a:r>
          </a:p>
        </p:txBody>
      </p:sp>
      <p:sp>
        <p:nvSpPr>
          <p:cNvPr id="5" name="Rectangle 4"/>
          <p:cNvSpPr/>
          <p:nvPr/>
        </p:nvSpPr>
        <p:spPr>
          <a:xfrm>
            <a:off x="0" y="469710"/>
            <a:ext cx="9144000" cy="58477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3200" b="1">
                <a:solidFill>
                  <a:schemeClr val="lt1"/>
                </a:solidFill>
                <a:latin typeface="Times New Roman" pitchFamily="18" charset="0"/>
                <a:cs typeface="Times New Roman" pitchFamily="18" charset="0"/>
              </a:rPr>
              <a:t>Giai </a:t>
            </a:r>
            <a:r>
              <a:rPr lang="vi-VN" sz="3200" b="1">
                <a:solidFill>
                  <a:schemeClr val="lt1"/>
                </a:solidFill>
                <a:latin typeface="Times New Roman" pitchFamily="18" charset="0"/>
                <a:cs typeface="Times New Roman" pitchFamily="18" charset="0"/>
              </a:rPr>
              <a:t>đoạn </a:t>
            </a:r>
            <a:r>
              <a:rPr lang="en-US" sz="3200" b="1" smtClean="0">
                <a:solidFill>
                  <a:schemeClr val="lt1"/>
                </a:solidFill>
                <a:latin typeface="Times New Roman" pitchFamily="18" charset="0"/>
                <a:cs typeface="Times New Roman" pitchFamily="18" charset="0"/>
              </a:rPr>
              <a:t>2: </a:t>
            </a:r>
            <a:r>
              <a:rPr lang="vi-VN" sz="3200" b="1">
                <a:latin typeface="Times New Roman" pitchFamily="18" charset="0"/>
                <a:cs typeface="Times New Roman" pitchFamily="18" charset="0"/>
              </a:rPr>
              <a:t>Thiết kế </a:t>
            </a:r>
            <a:r>
              <a:rPr lang="vi-VN" sz="3200" b="1">
                <a:latin typeface="Times New Roman" pitchFamily="18" charset="0"/>
                <a:cs typeface="Times New Roman" pitchFamily="18" charset="0"/>
              </a:rPr>
              <a:t>công </a:t>
            </a:r>
            <a:r>
              <a:rPr lang="vi-VN" sz="3200" b="1" smtClean="0">
                <a:solidFill>
                  <a:schemeClr val="lt1"/>
                </a:solidFill>
                <a:latin typeface="Times New Roman" pitchFamily="18" charset="0"/>
                <a:cs typeface="Times New Roman" pitchFamily="18" charset="0"/>
              </a:rPr>
              <a:t>nghệ</a:t>
            </a:r>
            <a:endParaRPr lang="vi-VN" sz="3200" b="1">
              <a:solidFill>
                <a:schemeClr val="lt1"/>
              </a:solidFill>
              <a:latin typeface="Times New Roman" pitchFamily="18" charset="0"/>
              <a:cs typeface="Times New Roman" pitchFamily="18" charset="0"/>
            </a:endParaRPr>
          </a:p>
        </p:txBody>
      </p:sp>
      <p:sp>
        <p:nvSpPr>
          <p:cNvPr id="6" name="Rectangle 5"/>
          <p:cNvSpPr/>
          <p:nvPr/>
        </p:nvSpPr>
        <p:spPr>
          <a:xfrm>
            <a:off x="-2276" y="1066800"/>
            <a:ext cx="1143000" cy="830997"/>
          </a:xfrm>
          <a:prstGeom prst="rect">
            <a:avLst/>
          </a:prstGeom>
          <a:blipFill>
            <a:blip r:embed="rId4"/>
            <a:tile tx="0" ty="0" sx="100000" sy="100000" flip="none" algn="tl"/>
          </a:blipFill>
          <a:ln>
            <a:solidFill>
              <a:schemeClr val="tx1"/>
            </a:solidFill>
          </a:ln>
        </p:spPr>
        <p:txBody>
          <a:bodyPr wrap="square">
            <a:spAutoFit/>
          </a:bodyPr>
          <a:lstStyle/>
          <a:p>
            <a:pPr algn="ctr"/>
            <a:r>
              <a:rPr lang="vi-VN" sz="2400" b="1" smtClean="0">
                <a:latin typeface="Times New Roman" pitchFamily="18" charset="0"/>
                <a:cs typeface="Times New Roman" pitchFamily="18" charset="0"/>
              </a:rPr>
              <a:t>Mục tiêu</a:t>
            </a:r>
            <a:endParaRPr lang="vi-VN" sz="2400" smtClean="0">
              <a:latin typeface="Times New Roman" pitchFamily="18" charset="0"/>
              <a:cs typeface="Times New Roman" pitchFamily="18" charset="0"/>
            </a:endParaRPr>
          </a:p>
        </p:txBody>
      </p:sp>
      <p:sp>
        <p:nvSpPr>
          <p:cNvPr id="7" name="Rectangle 6"/>
          <p:cNvSpPr/>
          <p:nvPr/>
        </p:nvSpPr>
        <p:spPr>
          <a:xfrm>
            <a:off x="1136175" y="1066800"/>
            <a:ext cx="7998725" cy="830997"/>
          </a:xfrm>
          <a:prstGeom prst="rect">
            <a:avLst/>
          </a:prstGeom>
          <a:blipFill>
            <a:blip r:embed="rId4"/>
            <a:tile tx="0" ty="0" sx="100000" sy="100000" flip="none" algn="tl"/>
          </a:blipFill>
          <a:ln>
            <a:solidFill>
              <a:schemeClr val="tx1"/>
            </a:solidFill>
          </a:ln>
        </p:spPr>
        <p:txBody>
          <a:bodyPr wrap="square">
            <a:spAutoFit/>
          </a:bodyPr>
          <a:lstStyle/>
          <a:p>
            <a:pPr algn="just"/>
            <a:r>
              <a:rPr lang="en-US" sz="2400" smtClean="0">
                <a:latin typeface="Times New Roman" pitchFamily="18" charset="0"/>
                <a:cs typeface="Times New Roman" pitchFamily="18" charset="0"/>
              </a:rPr>
              <a:t>Tìm </a:t>
            </a:r>
            <a:r>
              <a:rPr lang="vi-VN" sz="2400" smtClean="0">
                <a:latin typeface="Times New Roman" pitchFamily="18" charset="0"/>
                <a:cs typeface="Times New Roman" pitchFamily="18" charset="0"/>
              </a:rPr>
              <a:t>được </a:t>
            </a:r>
            <a:r>
              <a:rPr lang="vi-VN" sz="2400" smtClean="0">
                <a:latin typeface="Times New Roman" pitchFamily="18" charset="0"/>
                <a:cs typeface="Times New Roman" pitchFamily="18" charset="0"/>
              </a:rPr>
              <a:t>một công nghệ phù hợp với </a:t>
            </a:r>
            <a:r>
              <a:rPr lang="vi-VN" sz="2400" smtClean="0">
                <a:latin typeface="Times New Roman" pitchFamily="18" charset="0"/>
                <a:cs typeface="Times New Roman" pitchFamily="18" charset="0"/>
              </a:rPr>
              <a:t>tiến </a:t>
            </a:r>
            <a:r>
              <a:rPr lang="vi-VN" sz="2400" smtClean="0">
                <a:latin typeface="Times New Roman" pitchFamily="18" charset="0"/>
                <a:cs typeface="Times New Roman" pitchFamily="18" charset="0"/>
              </a:rPr>
              <a:t>bộ </a:t>
            </a:r>
            <a:r>
              <a:rPr lang="en-US" sz="2400" smtClean="0">
                <a:latin typeface="Times New Roman" pitchFamily="18" charset="0"/>
                <a:cs typeface="Times New Roman" pitchFamily="18" charset="0"/>
              </a:rPr>
              <a:t>KHKT</a:t>
            </a:r>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đáp ứng được yêu cầu về chất lượng sản phẩm và đạt hiệu quả </a:t>
            </a:r>
            <a:r>
              <a:rPr lang="vi-VN" sz="2400" smtClean="0">
                <a:latin typeface="Times New Roman" pitchFamily="18" charset="0"/>
                <a:cs typeface="Times New Roman" pitchFamily="18" charset="0"/>
              </a:rPr>
              <a:t>cao</a:t>
            </a:r>
            <a:endParaRPr lang="vi-VN" sz="2400" smtClean="0">
              <a:latin typeface="Times New Roman" pitchFamily="18" charset="0"/>
              <a:cs typeface="Times New Roman" pitchFamily="18" charset="0"/>
            </a:endParaRPr>
          </a:p>
        </p:txBody>
      </p:sp>
      <p:sp>
        <p:nvSpPr>
          <p:cNvPr id="8" name="Rectangle 7"/>
          <p:cNvSpPr/>
          <p:nvPr/>
        </p:nvSpPr>
        <p:spPr>
          <a:xfrm>
            <a:off x="-9101" y="3197662"/>
            <a:ext cx="1145275" cy="830997"/>
          </a:xfrm>
          <a:prstGeom prst="rect">
            <a:avLst/>
          </a:prstGeom>
          <a:blipFill>
            <a:blip r:embed="rId3"/>
            <a:tile tx="0" ty="0" sx="100000" sy="100000" flip="none" algn="tl"/>
          </a:blipFill>
          <a:ln>
            <a:solidFill>
              <a:schemeClr val="tx1"/>
            </a:solidFill>
          </a:ln>
        </p:spPr>
        <p:txBody>
          <a:bodyPr wrap="square">
            <a:spAutoFit/>
          </a:bodyPr>
          <a:lstStyle/>
          <a:p>
            <a:pPr algn="ctr"/>
            <a:r>
              <a:rPr lang="vi-VN" sz="2400" b="1" smtClean="0">
                <a:latin typeface="Times New Roman" pitchFamily="18" charset="0"/>
                <a:cs typeface="Times New Roman" pitchFamily="18" charset="0"/>
              </a:rPr>
              <a:t>Nhiệm vụ</a:t>
            </a:r>
            <a:endParaRPr lang="vi-VN" sz="2400" smtClean="0">
              <a:latin typeface="Times New Roman" pitchFamily="18" charset="0"/>
              <a:cs typeface="Times New Roman" pitchFamily="18" charset="0"/>
            </a:endParaRPr>
          </a:p>
        </p:txBody>
      </p:sp>
      <p:sp>
        <p:nvSpPr>
          <p:cNvPr id="9" name="Rectangle 8"/>
          <p:cNvSpPr/>
          <p:nvPr/>
        </p:nvSpPr>
        <p:spPr>
          <a:xfrm>
            <a:off x="0" y="5324927"/>
            <a:ext cx="9144000" cy="58477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3200" b="1">
                <a:solidFill>
                  <a:schemeClr val="lt1"/>
                </a:solidFill>
                <a:latin typeface="Times New Roman" pitchFamily="18" charset="0"/>
                <a:cs typeface="Times New Roman" pitchFamily="18" charset="0"/>
              </a:rPr>
              <a:t>Giai </a:t>
            </a:r>
            <a:r>
              <a:rPr lang="vi-VN" sz="3200" b="1">
                <a:solidFill>
                  <a:schemeClr val="lt1"/>
                </a:solidFill>
                <a:latin typeface="Times New Roman" pitchFamily="18" charset="0"/>
                <a:cs typeface="Times New Roman" pitchFamily="18" charset="0"/>
              </a:rPr>
              <a:t>đoạn </a:t>
            </a:r>
            <a:r>
              <a:rPr lang="en-US" sz="3200" b="1" smtClean="0">
                <a:solidFill>
                  <a:schemeClr val="lt1"/>
                </a:solidFill>
                <a:latin typeface="Times New Roman" pitchFamily="18" charset="0"/>
                <a:cs typeface="Times New Roman" pitchFamily="18" charset="0"/>
              </a:rPr>
              <a:t>3: </a:t>
            </a:r>
            <a:r>
              <a:rPr lang="vi-VN" sz="3200" b="1" smtClean="0">
                <a:solidFill>
                  <a:schemeClr val="lt1"/>
                </a:solidFill>
                <a:latin typeface="Times New Roman" pitchFamily="18" charset="0"/>
                <a:cs typeface="Times New Roman" pitchFamily="18" charset="0"/>
              </a:rPr>
              <a:t>Chuẩn bị </a:t>
            </a:r>
            <a:r>
              <a:rPr lang="en-US" sz="3200" b="1" smtClean="0">
                <a:solidFill>
                  <a:schemeClr val="lt1"/>
                </a:solidFill>
                <a:latin typeface="Times New Roman" pitchFamily="18" charset="0"/>
                <a:cs typeface="Times New Roman" pitchFamily="18" charset="0"/>
              </a:rPr>
              <a:t>nguồn lực</a:t>
            </a:r>
            <a:endParaRPr lang="vi-VN" sz="3200" b="1">
              <a:solidFill>
                <a:schemeClr val="lt1"/>
              </a:solidFill>
              <a:latin typeface="Times New Roman" pitchFamily="18" charset="0"/>
              <a:cs typeface="Times New Roman" pitchFamily="18" charset="0"/>
            </a:endParaRPr>
          </a:p>
        </p:txBody>
      </p:sp>
      <p:sp>
        <p:nvSpPr>
          <p:cNvPr id="2" name="Rectangle 1"/>
          <p:cNvSpPr/>
          <p:nvPr/>
        </p:nvSpPr>
        <p:spPr>
          <a:xfrm>
            <a:off x="0" y="5927350"/>
            <a:ext cx="9153101" cy="830997"/>
          </a:xfrm>
          <a:prstGeom prst="rect">
            <a:avLst/>
          </a:prstGeom>
          <a:solidFill>
            <a:srgbClr val="00FF00"/>
          </a:solidFill>
        </p:spPr>
        <p:txBody>
          <a:bodyPr wrap="square">
            <a:spAutoFit/>
          </a:bodyPr>
          <a:lstStyle/>
          <a:p>
            <a:pPr algn="just"/>
            <a:r>
              <a:rPr lang="vi-VN" sz="2400" smtClean="0">
                <a:latin typeface="Times New Roman" pitchFamily="18" charset="0"/>
                <a:cs typeface="Times New Roman" pitchFamily="18" charset="0"/>
              </a:rPr>
              <a:t>Chuẩn bị </a:t>
            </a:r>
            <a:r>
              <a:rPr lang="vi-VN" sz="2400">
                <a:latin typeface="Times New Roman" pitchFamily="18" charset="0"/>
                <a:cs typeface="Times New Roman" pitchFamily="18" charset="0"/>
              </a:rPr>
              <a:t>các yếu tố như lao động, máy móc, thiết bị, nguyên vật liệu và đảm bảo sự cân đối giữa các yếu tố này.</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81105761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4">
                                            <p:bg/>
                                          </p:spTgt>
                                        </p:tgtEl>
                                        <p:attrNameLst>
                                          <p:attrName>style.visibility</p:attrName>
                                        </p:attrNameLst>
                                      </p:cBhvr>
                                      <p:to>
                                        <p:strVal val="visible"/>
                                      </p:to>
                                    </p:set>
                                    <p:animEffect transition="in" filter="wipe(left)">
                                      <p:cBhvr>
                                        <p:cTn id="27" dur="500"/>
                                        <p:tgtEl>
                                          <p:spTgt spid="4">
                                            <p:bg/>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wipe(left)">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wipe(left)">
                                      <p:cBhvr>
                                        <p:cTn id="37" dur="500"/>
                                        <p:tgtEl>
                                          <p:spTgt spid="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wipe(left)">
                                      <p:cBhvr>
                                        <p:cTn id="42" dur="500"/>
                                        <p:tgtEl>
                                          <p:spTgt spid="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wipe(left)">
                                      <p:cBhvr>
                                        <p:cTn id="47" dur="500"/>
                                        <p:tgtEl>
                                          <p:spTgt spid="4">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4">
                                            <p:txEl>
                                              <p:pRg st="4" end="4"/>
                                            </p:txEl>
                                          </p:spTgt>
                                        </p:tgtEl>
                                        <p:attrNameLst>
                                          <p:attrName>style.visibility</p:attrName>
                                        </p:attrNameLst>
                                      </p:cBhvr>
                                      <p:to>
                                        <p:strVal val="visible"/>
                                      </p:to>
                                    </p:set>
                                    <p:animEffect transition="in" filter="wipe(left)">
                                      <p:cBhvr>
                                        <p:cTn id="52" dur="500"/>
                                        <p:tgtEl>
                                          <p:spTgt spid="4">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4">
                                            <p:txEl>
                                              <p:pRg st="5" end="5"/>
                                            </p:txEl>
                                          </p:spTgt>
                                        </p:tgtEl>
                                        <p:attrNameLst>
                                          <p:attrName>style.visibility</p:attrName>
                                        </p:attrNameLst>
                                      </p:cBhvr>
                                      <p:to>
                                        <p:strVal val="visible"/>
                                      </p:to>
                                    </p:set>
                                    <p:animEffect transition="in" filter="wipe(left)">
                                      <p:cBhvr>
                                        <p:cTn id="57" dur="500"/>
                                        <p:tgtEl>
                                          <p:spTgt spid="4">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4">
                                            <p:txEl>
                                              <p:pRg st="6" end="6"/>
                                            </p:txEl>
                                          </p:spTgt>
                                        </p:tgtEl>
                                        <p:attrNameLst>
                                          <p:attrName>style.visibility</p:attrName>
                                        </p:attrNameLst>
                                      </p:cBhvr>
                                      <p:to>
                                        <p:strVal val="visible"/>
                                      </p:to>
                                    </p:set>
                                    <p:animEffect transition="in" filter="wipe(left)">
                                      <p:cBhvr>
                                        <p:cTn id="62" dur="500"/>
                                        <p:tgtEl>
                                          <p:spTgt spid="4">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ppt_x"/>
                                          </p:val>
                                        </p:tav>
                                        <p:tav tm="100000">
                                          <p:val>
                                            <p:strVal val="#ppt_x"/>
                                          </p:val>
                                        </p:tav>
                                      </p:tavLst>
                                    </p:anim>
                                    <p:anim calcmode="lin" valueType="num">
                                      <p:cBhvr additive="base">
                                        <p:cTn id="6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fade">
                                      <p:cBhvr>
                                        <p:cTn id="73" dur="500"/>
                                        <p:tgtEl>
                                          <p:spTgt spid="2"/>
                                        </p:tgtEl>
                                      </p:cBhvr>
                                    </p:animEffect>
                                    <p:anim calcmode="lin" valueType="num">
                                      <p:cBhvr>
                                        <p:cTn id="74" dur="500" fill="hold"/>
                                        <p:tgtEl>
                                          <p:spTgt spid="2"/>
                                        </p:tgtEl>
                                        <p:attrNameLst>
                                          <p:attrName>ppt_x</p:attrName>
                                        </p:attrNameLst>
                                      </p:cBhvr>
                                      <p:tavLst>
                                        <p:tav tm="0">
                                          <p:val>
                                            <p:strVal val="#ppt_x"/>
                                          </p:val>
                                        </p:tav>
                                        <p:tav tm="100000">
                                          <p:val>
                                            <p:strVal val="#ppt_x"/>
                                          </p:val>
                                        </p:tav>
                                      </p:tavLst>
                                    </p:anim>
                                    <p:anim calcmode="lin" valueType="num">
                                      <p:cBhvr>
                                        <p:cTn id="75"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animBg="1"/>
      <p:bldP spid="6" grpId="0" animBg="1"/>
      <p:bldP spid="7" grpId="0" animBg="1"/>
      <p:bldP spid="8" grpId="0" animBg="1"/>
      <p:bldP spid="9"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Rectangle 3"/>
          <p:cNvSpPr/>
          <p:nvPr/>
        </p:nvSpPr>
        <p:spPr>
          <a:xfrm>
            <a:off x="0" y="4602540"/>
            <a:ext cx="9144000" cy="1569660"/>
          </a:xfrm>
          <a:prstGeom prst="rect">
            <a:avLst/>
          </a:prstGeom>
          <a:solidFill>
            <a:schemeClr val="tx2">
              <a:lumMod val="40000"/>
              <a:lumOff val="60000"/>
            </a:schemeClr>
          </a:solidFill>
        </p:spPr>
        <p:txBody>
          <a:bodyPr wrap="square">
            <a:spAutoFit/>
          </a:bodyPr>
          <a:lstStyle/>
          <a:p>
            <a:pPr algn="just"/>
            <a:r>
              <a:rPr lang="en-US" sz="2400" b="1" smtClean="0">
                <a:latin typeface="Times New Roman" pitchFamily="18" charset="0"/>
                <a:cs typeface="Times New Roman" pitchFamily="18" charset="0"/>
              </a:rPr>
              <a:t>b</a:t>
            </a:r>
            <a:r>
              <a:rPr lang="vi-VN"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Quy trình kỹ thuật</a:t>
            </a:r>
          </a:p>
          <a:p>
            <a:pPr algn="just"/>
            <a:r>
              <a:rPr lang="vi-VN" sz="2400" smtClean="0">
                <a:latin typeface="Times New Roman" pitchFamily="18" charset="0"/>
                <a:cs typeface="Times New Roman" pitchFamily="18" charset="0"/>
              </a:rPr>
              <a:t>Là những quy trình của Bộ, Tổng cục hoặc doanh nghiệp nhằm cụ thể hóa các quy phạm kỹ thuật, xác định rõ ràng và cụ thể trình tự về mặt kỹ thuật của quá trình khai thác và chế biến sản phẩm</a:t>
            </a:r>
            <a:r>
              <a:rPr lang="vi-VN"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
        <p:nvSpPr>
          <p:cNvPr id="3" name="Rectangle 2"/>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4.4 QUY TRÌNH QUY PHẠM KỸ THUẬT</a:t>
            </a:r>
          </a:p>
        </p:txBody>
      </p:sp>
      <p:sp>
        <p:nvSpPr>
          <p:cNvPr id="5" name="Rectangle 4"/>
          <p:cNvSpPr/>
          <p:nvPr/>
        </p:nvSpPr>
        <p:spPr>
          <a:xfrm>
            <a:off x="0" y="1314271"/>
            <a:ext cx="9144000" cy="1200329"/>
          </a:xfrm>
          <a:prstGeom prst="rect">
            <a:avLst/>
          </a:prstGeom>
          <a:solidFill>
            <a:schemeClr val="accent6">
              <a:lumMod val="60000"/>
              <a:lumOff val="40000"/>
            </a:schemeClr>
          </a:solidFill>
        </p:spPr>
        <p:txBody>
          <a:bodyPr wrap="square">
            <a:spAutoFit/>
          </a:bodyPr>
          <a:lstStyle/>
          <a:p>
            <a:pPr algn="just"/>
            <a:r>
              <a:rPr lang="vi-VN" sz="2400" smtClean="0">
                <a:latin typeface="Times New Roman" pitchFamily="18" charset="0"/>
                <a:cs typeface="Times New Roman" pitchFamily="18" charset="0"/>
              </a:rPr>
              <a:t>Quy </a:t>
            </a:r>
            <a:r>
              <a:rPr lang="vi-VN" sz="2400" smtClean="0">
                <a:latin typeface="Times New Roman" pitchFamily="18" charset="0"/>
                <a:cs typeface="Times New Roman" pitchFamily="18" charset="0"/>
              </a:rPr>
              <a:t>trình và quy phạm kỹ thuật được hình thành bởi các văn bản kỹ thuật có tính chất pháp lý buộc các cấp, các ngành và mọi người có liên quan phải tự tuân theo một cách nghiêm </a:t>
            </a:r>
            <a:r>
              <a:rPr lang="vi-VN" sz="2400" smtClean="0">
                <a:latin typeface="Times New Roman" pitchFamily="18" charset="0"/>
                <a:cs typeface="Times New Roman" pitchFamily="18" charset="0"/>
              </a:rPr>
              <a:t>chỉnh</a:t>
            </a:r>
            <a:endParaRPr lang="vi-VN" sz="2400" smtClean="0">
              <a:latin typeface="Times New Roman" pitchFamily="18" charset="0"/>
              <a:cs typeface="Times New Roman" pitchFamily="18" charset="0"/>
            </a:endParaRPr>
          </a:p>
        </p:txBody>
      </p:sp>
      <p:sp>
        <p:nvSpPr>
          <p:cNvPr id="6" name="Rectangle 5"/>
          <p:cNvSpPr/>
          <p:nvPr/>
        </p:nvSpPr>
        <p:spPr>
          <a:xfrm>
            <a:off x="0" y="2589074"/>
            <a:ext cx="9144000" cy="1938992"/>
          </a:xfrm>
          <a:prstGeom prst="rect">
            <a:avLst/>
          </a:prstGeom>
          <a:solidFill>
            <a:schemeClr val="accent3">
              <a:lumMod val="40000"/>
              <a:lumOff val="60000"/>
            </a:schemeClr>
          </a:solidFill>
        </p:spPr>
        <p:txBody>
          <a:bodyPr wrap="square">
            <a:spAutoFit/>
          </a:bodyPr>
          <a:lstStyle/>
          <a:p>
            <a:pPr algn="just"/>
            <a:r>
              <a:rPr lang="en-US" sz="2400" b="1" smtClean="0">
                <a:latin typeface="Times New Roman" pitchFamily="18" charset="0"/>
                <a:cs typeface="Times New Roman" pitchFamily="18" charset="0"/>
              </a:rPr>
              <a:t>a</a:t>
            </a:r>
            <a:r>
              <a:rPr lang="vi-VN"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Quy phạm kỹ thuật</a:t>
            </a:r>
          </a:p>
          <a:p>
            <a:pPr algn="just"/>
            <a:r>
              <a:rPr lang="vi-VN" sz="2400" smtClean="0">
                <a:latin typeface="Times New Roman" pitchFamily="18" charset="0"/>
                <a:cs typeface="Times New Roman" pitchFamily="18" charset="0"/>
              </a:rPr>
              <a:t>Là những quy định của Nhà nước, Bộ, Tổng cục về các nguyên tắc mẫu mực và điều kiện kỹ thuật phải tôn trọng khi tiến hành khảo sát, thăm dò, thiết kế, thi công, thí nghiệm, vận hành, bảo dưỡng và sửa chữa thiết bị, máy móc.</a:t>
            </a:r>
          </a:p>
        </p:txBody>
      </p:sp>
    </p:spTree>
    <p:extLst>
      <p:ext uri="{BB962C8B-B14F-4D97-AF65-F5344CB8AC3E}">
        <p14:creationId xmlns:p14="http://schemas.microsoft.com/office/powerpoint/2010/main" val="19827572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additive="base">
                                        <p:cTn id="7" dur="500" fill="hold"/>
                                        <p:tgtEl>
                                          <p:spTgt spid="5">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500" fill="hold"/>
                                        <p:tgtEl>
                                          <p:spTgt spid="6">
                                            <p:bg/>
                                          </p:spTgt>
                                        </p:tgtEl>
                                        <p:attrNameLst>
                                          <p:attrName>ppt_x</p:attrName>
                                        </p:attrNameLst>
                                      </p:cBhvr>
                                      <p:tavLst>
                                        <p:tav tm="0">
                                          <p:val>
                                            <p:strVal val="0-#ppt_w/2"/>
                                          </p:val>
                                        </p:tav>
                                        <p:tav tm="100000">
                                          <p:val>
                                            <p:strVal val="#ppt_x"/>
                                          </p:val>
                                        </p:tav>
                                      </p:tavLst>
                                    </p:anim>
                                    <p:anim calcmode="lin" valueType="num">
                                      <p:cBhvr additive="base">
                                        <p:cTn id="19" dur="500" fill="hold"/>
                                        <p:tgtEl>
                                          <p:spTgt spid="6">
                                            <p:bg/>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 calcmode="lin" valueType="num">
                                      <p:cBhvr additive="base">
                                        <p:cTn id="24"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 calcmode="lin" valueType="num">
                                      <p:cBhvr additive="base">
                                        <p:cTn id="30"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2" presetClass="entr" presetSubtype="8" fill="hold" grpId="0" nodeType="afterEffect">
                                  <p:stCondLst>
                                    <p:cond delay="0"/>
                                  </p:stCondLst>
                                  <p:childTnLst>
                                    <p:set>
                                      <p:cBhvr>
                                        <p:cTn id="34" dur="1" fill="hold">
                                          <p:stCondLst>
                                            <p:cond delay="0"/>
                                          </p:stCondLst>
                                        </p:cTn>
                                        <p:tgtEl>
                                          <p:spTgt spid="4">
                                            <p:bg/>
                                          </p:spTgt>
                                        </p:tgtEl>
                                        <p:attrNameLst>
                                          <p:attrName>style.visibility</p:attrName>
                                        </p:attrNameLst>
                                      </p:cBhvr>
                                      <p:to>
                                        <p:strVal val="visible"/>
                                      </p:to>
                                    </p:set>
                                    <p:anim calcmode="lin" valueType="num">
                                      <p:cBhvr additive="base">
                                        <p:cTn id="35" dur="500" fill="hold"/>
                                        <p:tgtEl>
                                          <p:spTgt spid="4">
                                            <p:bg/>
                                          </p:spTgt>
                                        </p:tgtEl>
                                        <p:attrNameLst>
                                          <p:attrName>ppt_x</p:attrName>
                                        </p:attrNameLst>
                                      </p:cBhvr>
                                      <p:tavLst>
                                        <p:tav tm="0">
                                          <p:val>
                                            <p:strVal val="0-#ppt_w/2"/>
                                          </p:val>
                                        </p:tav>
                                        <p:tav tm="100000">
                                          <p:val>
                                            <p:strVal val="#ppt_x"/>
                                          </p:val>
                                        </p:tav>
                                      </p:tavLst>
                                    </p:anim>
                                    <p:anim calcmode="lin" valueType="num">
                                      <p:cBhvr additive="base">
                                        <p:cTn id="36" dur="500" fill="hold"/>
                                        <p:tgtEl>
                                          <p:spTgt spid="4">
                                            <p:bg/>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4">
                                            <p:txEl>
                                              <p:pRg st="0" end="0"/>
                                            </p:txEl>
                                          </p:spTgt>
                                        </p:tgtEl>
                                        <p:attrNameLst>
                                          <p:attrName>style.visibility</p:attrName>
                                        </p:attrNameLst>
                                      </p:cBhvr>
                                      <p:to>
                                        <p:strVal val="visible"/>
                                      </p:to>
                                    </p:set>
                                    <p:anim calcmode="lin" valueType="num">
                                      <p:cBhvr additive="base">
                                        <p:cTn id="41"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4">
                                            <p:txEl>
                                              <p:pRg st="1" end="1"/>
                                            </p:txEl>
                                          </p:spTgt>
                                        </p:tgtEl>
                                        <p:attrNameLst>
                                          <p:attrName>style.visibility</p:attrName>
                                        </p:attrNameLst>
                                      </p:cBhvr>
                                      <p:to>
                                        <p:strVal val="visible"/>
                                      </p:to>
                                    </p:set>
                                    <p:anim calcmode="lin" valueType="num">
                                      <p:cBhvr additive="base">
                                        <p:cTn id="47" dur="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5" grpId="0" build="p" animBg="1"/>
      <p:bldP spid="6"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219200"/>
            <a:ext cx="9144000" cy="267765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a:spAutoFit/>
          </a:bodyPr>
          <a:lstStyle/>
          <a:p>
            <a:pPr algn="just"/>
            <a:r>
              <a:rPr lang="vi-VN" sz="2400" b="1" smtClean="0">
                <a:latin typeface="Times New Roman" pitchFamily="18" charset="0"/>
                <a:cs typeface="Times New Roman" pitchFamily="18" charset="0"/>
              </a:rPr>
              <a:t>c</a:t>
            </a:r>
            <a:r>
              <a:rPr lang="vi-VN" sz="2400" b="1" smtClean="0">
                <a:latin typeface="Times New Roman" pitchFamily="18" charset="0"/>
                <a:cs typeface="Times New Roman" pitchFamily="18" charset="0"/>
              </a:rPr>
              <a:t>. Tiêu chuẩn hóa</a:t>
            </a:r>
          </a:p>
          <a:p>
            <a:pPr algn="just"/>
            <a:r>
              <a:rPr lang="vi-VN" sz="2400" smtClean="0">
                <a:latin typeface="Times New Roman" pitchFamily="18" charset="0"/>
                <a:cs typeface="Times New Roman" pitchFamily="18" charset="0"/>
              </a:rPr>
              <a:t>Là </a:t>
            </a:r>
            <a:r>
              <a:rPr lang="vi-VN" sz="2400" smtClean="0">
                <a:latin typeface="Times New Roman" pitchFamily="18" charset="0"/>
                <a:cs typeface="Times New Roman" pitchFamily="18" charset="0"/>
              </a:rPr>
              <a:t>những quy định để áp dụng thống nhất trong phạm vi một doanh nghiệp, một ngành, một địa phương, một nước và thậm chí cho cả các nước về những thông số kỹ thuật, các tiêu chuẩn đặc trưng có chất lượng sản phẩm và các mặt có liên quan như phương pháp thử, ghi nhãn hiểu, bao gói, bảo quản hàng hóa,…</a:t>
            </a:r>
          </a:p>
          <a:p>
            <a:pPr algn="just"/>
            <a:r>
              <a:rPr lang="vi-VN" sz="2400" smtClean="0">
                <a:latin typeface="Times New Roman" pitchFamily="18" charset="0"/>
                <a:cs typeface="Times New Roman" pitchFamily="18" charset="0"/>
              </a:rPr>
              <a:t>+ Các loại tiêu chuẩn </a:t>
            </a:r>
            <a:r>
              <a:rPr lang="vi-VN" sz="2400" smtClean="0">
                <a:latin typeface="Times New Roman" pitchFamily="18" charset="0"/>
                <a:cs typeface="Times New Roman" pitchFamily="18" charset="0"/>
              </a:rPr>
              <a:t>hóa</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62920655"/>
              </p:ext>
            </p:extLst>
          </p:nvPr>
        </p:nvGraphicFramePr>
        <p:xfrm>
          <a:off x="0" y="3886200"/>
          <a:ext cx="9144000" cy="2333684"/>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829364">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Các loại tiêu chuẩn</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Quốc gia</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Ngành</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Địa phương</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Doanh nghiệp</a:t>
                      </a:r>
                      <a:endParaRPr lang="en-US" sz="2400">
                        <a:effectLst/>
                        <a:latin typeface="Times New Roman"/>
                        <a:ea typeface="Calibri"/>
                        <a:cs typeface="Times New Roman"/>
                      </a:endParaRPr>
                    </a:p>
                  </a:txBody>
                  <a:tcPr marL="68580" marR="68580" marT="0" marB="0" anchor="ctr"/>
                </a:tc>
              </a:tr>
              <a:tr h="674956">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Ký hiệu</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TCVN</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TCN</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TCT</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TCXN</a:t>
                      </a:r>
                      <a:endParaRPr lang="en-US" sz="2400">
                        <a:effectLst/>
                        <a:latin typeface="Times New Roman"/>
                        <a:ea typeface="Calibri"/>
                        <a:cs typeface="Times New Roman"/>
                      </a:endParaRPr>
                    </a:p>
                  </a:txBody>
                  <a:tcPr marL="68580" marR="68580" marT="0" marB="0" anchor="ctr"/>
                </a:tc>
              </a:tr>
              <a:tr h="829364">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Cấp quy định</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Nhà nước</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Bộ, tổng cục</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Tỉnh, Thành phố</a:t>
                      </a:r>
                      <a:endParaRPr lang="en-US" sz="2400">
                        <a:effectLst/>
                        <a:latin typeface="Times New Roman"/>
                        <a:ea typeface="Calibri"/>
                        <a:cs typeface="Times New Roman"/>
                      </a:endParaRPr>
                    </a:p>
                  </a:txBody>
                  <a:tcPr marL="68580" marR="68580" marT="0" marB="0" anchor="ctr"/>
                </a:tc>
                <a:tc>
                  <a:txBody>
                    <a:bodyPr/>
                    <a:lstStyle/>
                    <a:p>
                      <a:pPr algn="ctr">
                        <a:lnSpc>
                          <a:spcPct val="115000"/>
                        </a:lnSpc>
                        <a:spcBef>
                          <a:spcPts val="300"/>
                        </a:spcBef>
                        <a:spcAft>
                          <a:spcPts val="300"/>
                        </a:spcAft>
                      </a:pPr>
                      <a:r>
                        <a:rPr lang="en-US" sz="2400">
                          <a:solidFill>
                            <a:srgbClr val="000000"/>
                          </a:solidFill>
                          <a:effectLst/>
                          <a:latin typeface="Times New Roman"/>
                          <a:ea typeface="Calibri"/>
                          <a:cs typeface="Times New Roman"/>
                        </a:rPr>
                        <a:t>Cấp trên và doanh nghiệp</a:t>
                      </a:r>
                      <a:endParaRPr lang="en-US" sz="2400">
                        <a:effectLst/>
                        <a:latin typeface="Times New Roman"/>
                        <a:ea typeface="Calibri"/>
                        <a:cs typeface="Times New Roman"/>
                      </a:endParaRPr>
                    </a:p>
                  </a:txBody>
                  <a:tcPr marL="68580" marR="68580" marT="0" marB="0" anchor="ctr"/>
                </a:tc>
              </a:tr>
            </a:tbl>
          </a:graphicData>
        </a:graphic>
      </p:graphicFrame>
      <p:sp>
        <p:nvSpPr>
          <p:cNvPr id="5" name="Rectangle 4"/>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4.4 QUY TRÌNH QUY PHẠM KỸ THUẬT</a:t>
            </a:r>
          </a:p>
        </p:txBody>
      </p:sp>
      <p:sp>
        <p:nvSpPr>
          <p:cNvPr id="3" name="Rectangle 2"/>
          <p:cNvSpPr/>
          <p:nvPr/>
        </p:nvSpPr>
        <p:spPr>
          <a:xfrm>
            <a:off x="0" y="6354970"/>
            <a:ext cx="9144000" cy="461665"/>
          </a:xfrm>
          <a:prstGeom prst="rect">
            <a:avLst/>
          </a:prstGeom>
          <a:solidFill>
            <a:srgbClr val="FFC000"/>
          </a:solidFill>
        </p:spPr>
        <p:txBody>
          <a:bodyPr wrap="square">
            <a:spAutoFit/>
          </a:bodyPr>
          <a:lstStyle/>
          <a:p>
            <a:pPr algn="just"/>
            <a:r>
              <a:rPr lang="vi-VN" sz="2400">
                <a:latin typeface="Times New Roman" pitchFamily="18" charset="0"/>
                <a:cs typeface="Times New Roman" pitchFamily="18" charset="0"/>
              </a:rPr>
              <a:t>Cấp dưới phải chấp hành nghiêm chỉnh các tiêu chuẩn cấp trên quy định</a:t>
            </a:r>
            <a:endParaRPr lang="en-US" sz="2400"/>
          </a:p>
        </p:txBody>
      </p:sp>
    </p:spTree>
    <p:extLst>
      <p:ext uri="{BB962C8B-B14F-4D97-AF65-F5344CB8AC3E}">
        <p14:creationId xmlns:p14="http://schemas.microsoft.com/office/powerpoint/2010/main" val="90463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ipe(left)">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wipe(left)">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circle(in)">
                                      <p:cBhvr>
                                        <p:cTn id="26" dur="2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524000"/>
            <a:ext cx="9144000" cy="5011949"/>
          </a:xfrm>
          <a:prstGeom prst="rect">
            <a:avLst/>
          </a:prstGeom>
          <a:solidFill>
            <a:schemeClr val="accent6">
              <a:lumMod val="40000"/>
              <a:lumOff val="60000"/>
            </a:schemeClr>
          </a:solidFill>
        </p:spPr>
        <p:style>
          <a:lnRef idx="0">
            <a:schemeClr val="accent6"/>
          </a:lnRef>
          <a:fillRef idx="3">
            <a:schemeClr val="accent6"/>
          </a:fillRef>
          <a:effectRef idx="3">
            <a:schemeClr val="accent6"/>
          </a:effectRef>
          <a:fontRef idx="minor">
            <a:schemeClr val="lt1"/>
          </a:fontRef>
        </p:style>
        <p:txBody>
          <a:bodyPr wrap="square">
            <a:spAutoFit/>
          </a:bodyPr>
          <a:lstStyle/>
          <a:p>
            <a:pPr algn="just">
              <a:lnSpc>
                <a:spcPct val="150000"/>
              </a:lnSpc>
            </a:pPr>
            <a:r>
              <a:rPr lang="vi-VN" sz="2400" b="1" smtClean="0">
                <a:solidFill>
                  <a:schemeClr val="tx1"/>
                </a:solidFill>
                <a:latin typeface="Times New Roman" pitchFamily="18" charset="0"/>
                <a:cs typeface="Times New Roman" pitchFamily="18" charset="0"/>
              </a:rPr>
              <a:t>Tác </a:t>
            </a:r>
            <a:r>
              <a:rPr lang="vi-VN" sz="2400" b="1" smtClean="0">
                <a:solidFill>
                  <a:schemeClr val="tx1"/>
                </a:solidFill>
                <a:latin typeface="Times New Roman" pitchFamily="18" charset="0"/>
                <a:cs typeface="Times New Roman" pitchFamily="18" charset="0"/>
              </a:rPr>
              <a:t>dụng của tiêu chuẩn hóa đối với doanh nghiệp</a:t>
            </a:r>
          </a:p>
          <a:p>
            <a:pPr algn="just">
              <a:lnSpc>
                <a:spcPct val="150000"/>
              </a:lnSpc>
            </a:pPr>
            <a:r>
              <a:rPr lang="vi-VN"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Bảo đảm tính kỷ cương, kỷ luật trong sản xuất kinh doanh</a:t>
            </a:r>
          </a:p>
          <a:p>
            <a:pPr algn="just">
              <a:lnSpc>
                <a:spcPct val="150000"/>
              </a:lnSpc>
            </a:pPr>
            <a:r>
              <a:rPr lang="vi-VN" sz="2400" smtClean="0">
                <a:solidFill>
                  <a:schemeClr val="tx1"/>
                </a:solidFill>
                <a:latin typeface="Times New Roman" pitchFamily="18" charset="0"/>
                <a:cs typeface="Times New Roman" pitchFamily="18" charset="0"/>
              </a:rPr>
              <a:t>- Bảo đảm và chỉ ra hướng để nâng cao chất lượng sản phẩm</a:t>
            </a:r>
          </a:p>
          <a:p>
            <a:pPr algn="just">
              <a:lnSpc>
                <a:spcPct val="150000"/>
              </a:lnSpc>
            </a:pPr>
            <a:r>
              <a:rPr lang="vi-VN" sz="2400" smtClean="0">
                <a:solidFill>
                  <a:schemeClr val="tx1"/>
                </a:solidFill>
                <a:latin typeface="Times New Roman" pitchFamily="18" charset="0"/>
                <a:cs typeface="Times New Roman" pitchFamily="18" charset="0"/>
              </a:rPr>
              <a:t>- Thực hiện và vạch ra hướng phấn đấu tiết kiệm nguyên liệu và phụ tùng</a:t>
            </a:r>
          </a:p>
          <a:p>
            <a:pPr algn="just">
              <a:lnSpc>
                <a:spcPct val="150000"/>
              </a:lnSpc>
            </a:pPr>
            <a:r>
              <a:rPr lang="vi-VN" sz="2400" smtClean="0">
                <a:solidFill>
                  <a:schemeClr val="tx1"/>
                </a:solidFill>
                <a:latin typeface="Times New Roman" pitchFamily="18" charset="0"/>
                <a:cs typeface="Times New Roman" pitchFamily="18" charset="0"/>
              </a:rPr>
              <a:t>- Bảo đảm cho doanh nghiệp sản xuất theo hướng chuyên môn hóa với hiệu quả cao nhất.</a:t>
            </a:r>
          </a:p>
          <a:p>
            <a:pPr algn="just">
              <a:lnSpc>
                <a:spcPct val="150000"/>
              </a:lnSpc>
            </a:pPr>
            <a:r>
              <a:rPr lang="vi-VN" sz="2400" smtClean="0">
                <a:solidFill>
                  <a:schemeClr val="tx1"/>
                </a:solidFill>
                <a:latin typeface="Times New Roman" pitchFamily="18" charset="0"/>
                <a:cs typeface="Times New Roman" pitchFamily="18" charset="0"/>
              </a:rPr>
              <a:t>- Tạo cơ sở thuận lợi để so sánh, đánh giá chất lượng sản phẩm của mình và phấn đấu đưa sản xuất của doanh nghiệp, đạt trình độ tiêu chuẩn hoá ở cấp cao hơn.</a:t>
            </a:r>
          </a:p>
        </p:txBody>
      </p:sp>
      <p:sp>
        <p:nvSpPr>
          <p:cNvPr id="3" name="Rectangle 2"/>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4.4 QUY TRÌNH QUY PHẠM KỸ THUẬT</a:t>
            </a:r>
          </a:p>
        </p:txBody>
      </p:sp>
    </p:spTree>
    <p:extLst>
      <p:ext uri="{BB962C8B-B14F-4D97-AF65-F5344CB8AC3E}">
        <p14:creationId xmlns:p14="http://schemas.microsoft.com/office/powerpoint/2010/main" val="1604951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ipe(left)">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wipe(left)">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wipe(left)">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wipe(left)">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wipe(left)">
                                      <p:cBhvr>
                                        <p:cTn id="36"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1" y="5569803"/>
            <a:ext cx="9144000" cy="830997"/>
          </a:xfrm>
          <a:prstGeom prst="rect">
            <a:avLst/>
          </a:prstGeom>
          <a:blipFill>
            <a:blip r:embed="rId2"/>
            <a:tile tx="0" ty="0" sx="100000" sy="100000" flip="none" algn="tl"/>
          </a:blipFill>
        </p:spPr>
        <p:txBody>
          <a:bodyPr wrap="square">
            <a:spAutoFit/>
          </a:bodyPr>
          <a:lstStyle/>
          <a:p>
            <a:pPr algn="just"/>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Các loại máy móc thiết bị </a:t>
            </a:r>
            <a:r>
              <a:rPr lang="vi-VN" sz="2400" smtClean="0">
                <a:latin typeface="Times New Roman" pitchFamily="18" charset="0"/>
                <a:cs typeface="Times New Roman" pitchFamily="18" charset="0"/>
              </a:rPr>
              <a:t>hiện </a:t>
            </a:r>
            <a:r>
              <a:rPr lang="vi-VN" sz="2400" smtClean="0">
                <a:latin typeface="Times New Roman" pitchFamily="18" charset="0"/>
                <a:cs typeface="Times New Roman" pitchFamily="18" charset="0"/>
              </a:rPr>
              <a:t>đại, tự động hóa </a:t>
            </a:r>
            <a:r>
              <a:rPr lang="vi-VN" sz="2400" smtClean="0">
                <a:latin typeface="Times New Roman" pitchFamily="18" charset="0"/>
                <a:cs typeface="Times New Roman" pitchFamily="18" charset="0"/>
              </a:rPr>
              <a:t>cao</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một bộ phận chi tiết hỏng sẽ làm cho toàn bộ dây chuyền ngừng hoạt động.</a:t>
            </a:r>
          </a:p>
        </p:txBody>
      </p:sp>
      <p:sp>
        <p:nvSpPr>
          <p:cNvPr id="3" name="Rectangle 2"/>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4.5 MÁY MÓC THIẾT BỊ TRONG SẢN XUẤT</a:t>
            </a:r>
          </a:p>
        </p:txBody>
      </p:sp>
      <p:sp>
        <p:nvSpPr>
          <p:cNvPr id="5" name="Rectangle 4"/>
          <p:cNvSpPr/>
          <p:nvPr/>
        </p:nvSpPr>
        <p:spPr>
          <a:xfrm>
            <a:off x="2241" y="1531203"/>
            <a:ext cx="9144000" cy="830997"/>
          </a:xfrm>
          <a:prstGeom prst="rect">
            <a:avLst/>
          </a:prstGeom>
          <a:solidFill>
            <a:srgbClr val="00FF00"/>
          </a:solidFill>
        </p:spPr>
        <p:txBody>
          <a:bodyPr wrap="square">
            <a:spAutoFit/>
          </a:bodyPr>
          <a:lstStyle/>
          <a:p>
            <a:pPr algn="just"/>
            <a:r>
              <a:rPr lang="vi-VN" sz="2400" smtClean="0">
                <a:latin typeface="Times New Roman" pitchFamily="18" charset="0"/>
                <a:cs typeface="Times New Roman" pitchFamily="18" charset="0"/>
              </a:rPr>
              <a:t>Kiểm tra</a:t>
            </a:r>
            <a:r>
              <a:rPr lang="vi-VN" sz="2400" smtClean="0">
                <a:latin typeface="Times New Roman" pitchFamily="18" charset="0"/>
                <a:cs typeface="Times New Roman" pitchFamily="18" charset="0"/>
              </a:rPr>
              <a:t>, sửa chữa, bổ sung máy móc thiết bị là một khâu rất quan trọng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để quá trình sản xuất được </a:t>
            </a:r>
            <a:r>
              <a:rPr lang="en-US" sz="2400" smtClean="0">
                <a:latin typeface="Times New Roman" pitchFamily="18" charset="0"/>
                <a:cs typeface="Times New Roman" pitchFamily="18" charset="0"/>
              </a:rPr>
              <a:t>thực hiện </a:t>
            </a:r>
            <a:r>
              <a:rPr lang="vi-VN" sz="2400" smtClean="0">
                <a:latin typeface="Times New Roman" pitchFamily="18" charset="0"/>
                <a:cs typeface="Times New Roman" pitchFamily="18" charset="0"/>
              </a:rPr>
              <a:t>thuận </a:t>
            </a:r>
            <a:r>
              <a:rPr lang="vi-VN" sz="2400" smtClean="0">
                <a:latin typeface="Times New Roman" pitchFamily="18" charset="0"/>
                <a:cs typeface="Times New Roman" pitchFamily="18" charset="0"/>
              </a:rPr>
              <a:t>lợi theo kế hoạch</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
        <p:nvSpPr>
          <p:cNvPr id="6" name="Rectangle 5"/>
          <p:cNvSpPr/>
          <p:nvPr/>
        </p:nvSpPr>
        <p:spPr>
          <a:xfrm>
            <a:off x="2241" y="2540853"/>
            <a:ext cx="9144000" cy="461665"/>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vi-VN" sz="2400" b="1" smtClean="0">
                <a:solidFill>
                  <a:schemeClr val="tx1"/>
                </a:solidFill>
                <a:latin typeface="Times New Roman" pitchFamily="18" charset="0"/>
                <a:cs typeface="Times New Roman" pitchFamily="18" charset="0"/>
              </a:rPr>
              <a:t>Ý NGHĨA CỦA VIỆC SỬA CHỮA MÁY MÓC THIẾT BỊ</a:t>
            </a:r>
            <a:endParaRPr lang="vi-VN" sz="2400" b="1" smtClean="0">
              <a:solidFill>
                <a:schemeClr val="tx1"/>
              </a:solidFill>
              <a:latin typeface="Times New Roman" pitchFamily="18" charset="0"/>
              <a:cs typeface="Times New Roman" pitchFamily="18" charset="0"/>
            </a:endParaRPr>
          </a:p>
        </p:txBody>
      </p:sp>
      <p:sp>
        <p:nvSpPr>
          <p:cNvPr id="7" name="Rectangle 6"/>
          <p:cNvSpPr/>
          <p:nvPr/>
        </p:nvSpPr>
        <p:spPr>
          <a:xfrm>
            <a:off x="2241" y="3181171"/>
            <a:ext cx="9144000" cy="830997"/>
          </a:xfrm>
          <a:prstGeom prst="rect">
            <a:avLst/>
          </a:prstGeom>
          <a:blipFill>
            <a:blip r:embed="rId3"/>
            <a:tile tx="0" ty="0" sx="100000" sy="100000" flip="none" algn="tl"/>
          </a:blipFill>
        </p:spPr>
        <p:txBody>
          <a:bodyPr wrap="square">
            <a:spAutoFit/>
          </a:bodyPr>
          <a:lstStyle/>
          <a:p>
            <a:pPr algn="just"/>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Máy móc, thiết bị </a:t>
            </a:r>
            <a:r>
              <a:rPr lang="vi-VN" sz="2400" smtClean="0">
                <a:latin typeface="Times New Roman" pitchFamily="18" charset="0"/>
                <a:cs typeface="Times New Roman" pitchFamily="18" charset="0"/>
              </a:rPr>
              <a:t>ảnh </a:t>
            </a:r>
            <a:r>
              <a:rPr lang="vi-VN" sz="2400" smtClean="0">
                <a:latin typeface="Times New Roman" pitchFamily="18" charset="0"/>
                <a:cs typeface="Times New Roman" pitchFamily="18" charset="0"/>
              </a:rPr>
              <a:t>hưởng lớn đến năng suất lao động, </a:t>
            </a:r>
            <a:r>
              <a:rPr lang="vi-VN" sz="2400" smtClean="0">
                <a:latin typeface="Times New Roman" pitchFamily="18" charset="0"/>
                <a:cs typeface="Times New Roman" pitchFamily="18" charset="0"/>
              </a:rPr>
              <a:t>chất </a:t>
            </a:r>
            <a:r>
              <a:rPr lang="vi-VN" sz="2400" smtClean="0">
                <a:latin typeface="Times New Roman" pitchFamily="18" charset="0"/>
                <a:cs typeface="Times New Roman" pitchFamily="18" charset="0"/>
              </a:rPr>
              <a:t>lượng sản phẩm, quá trình sản xuất cân đối, nhịp nhàng và liên tục</a:t>
            </a:r>
            <a:r>
              <a:rPr lang="vi-VN"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
        <p:nvSpPr>
          <p:cNvPr id="8" name="Rectangle 7"/>
          <p:cNvSpPr/>
          <p:nvPr/>
        </p:nvSpPr>
        <p:spPr>
          <a:xfrm>
            <a:off x="2241" y="4190821"/>
            <a:ext cx="9144000" cy="1200329"/>
          </a:xfrm>
          <a:prstGeom prst="rect">
            <a:avLst/>
          </a:prstGeom>
          <a:blipFill>
            <a:blip r:embed="rId4"/>
            <a:tile tx="0" ty="0" sx="100000" sy="100000" flip="none" algn="tl"/>
          </a:blipFill>
        </p:spPr>
        <p:txBody>
          <a:bodyPr wrap="square">
            <a:spAutoFit/>
          </a:bodyPr>
          <a:lstStyle/>
          <a:p>
            <a:pPr algn="just"/>
            <a:r>
              <a:rPr lang="vi-VN" sz="2400" smtClean="0">
                <a:latin typeface="Times New Roman" pitchFamily="18" charset="0"/>
                <a:cs typeface="Times New Roman" pitchFamily="18" charset="0"/>
              </a:rPr>
              <a:t>- Giá trị </a:t>
            </a:r>
            <a:r>
              <a:rPr lang="vi-VN" sz="2400" smtClean="0">
                <a:latin typeface="Times New Roman" pitchFamily="18" charset="0"/>
                <a:cs typeface="Times New Roman" pitchFamily="18" charset="0"/>
              </a:rPr>
              <a:t>máy móc, thiết bị chiếm tỉ trọng lớn trong tổng số vốn của doanh nghiệp. Bảo dưỡng, sửa chữa và sử dụng hợp lý máy móc, thiết bị làm giảm được thiết bị hao mòn vô hình </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sử </a:t>
            </a:r>
            <a:r>
              <a:rPr lang="vi-VN" sz="2400" smtClean="0">
                <a:latin typeface="Times New Roman" pitchFamily="18" charset="0"/>
                <a:cs typeface="Times New Roman" pitchFamily="18" charset="0"/>
              </a:rPr>
              <a:t>dụng </a:t>
            </a:r>
            <a:r>
              <a:rPr lang="vi-VN" sz="2400" smtClean="0">
                <a:latin typeface="Times New Roman" pitchFamily="18" charset="0"/>
                <a:cs typeface="Times New Roman" pitchFamily="18" charset="0"/>
              </a:rPr>
              <a:t>hiệu </a:t>
            </a:r>
            <a:r>
              <a:rPr lang="vi-VN" sz="2400" smtClean="0">
                <a:latin typeface="Times New Roman" pitchFamily="18" charset="0"/>
                <a:cs typeface="Times New Roman" pitchFamily="18" charset="0"/>
              </a:rPr>
              <a:t>quả phần </a:t>
            </a:r>
            <a:r>
              <a:rPr lang="vi-VN" sz="2400" smtClean="0">
                <a:latin typeface="Times New Roman" pitchFamily="18" charset="0"/>
                <a:cs typeface="Times New Roman" pitchFamily="18" charset="0"/>
              </a:rPr>
              <a:t>vốn.</a:t>
            </a:r>
            <a:endParaRPr lang="vi-VN" sz="2400" smtClean="0">
              <a:latin typeface="Times New Roman" pitchFamily="18" charset="0"/>
              <a:cs typeface="Times New Roman" pitchFamily="18" charset="0"/>
            </a:endParaRPr>
          </a:p>
        </p:txBody>
      </p:sp>
    </p:spTree>
    <p:extLst>
      <p:ext uri="{BB962C8B-B14F-4D97-AF65-F5344CB8AC3E}">
        <p14:creationId xmlns:p14="http://schemas.microsoft.com/office/powerpoint/2010/main" val="1891780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4.5 MÁY MÓC THIẾT BỊ TRONG SẢN XUẤT</a:t>
            </a:r>
          </a:p>
        </p:txBody>
      </p:sp>
      <p:sp>
        <p:nvSpPr>
          <p:cNvPr id="5" name="Rectangle 4"/>
          <p:cNvSpPr/>
          <p:nvPr/>
        </p:nvSpPr>
        <p:spPr>
          <a:xfrm>
            <a:off x="0" y="1243618"/>
            <a:ext cx="9144000" cy="46166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vi-VN" sz="2400" b="1" smtClean="0">
                <a:latin typeface="Times New Roman" pitchFamily="18" charset="0"/>
                <a:cs typeface="Times New Roman" pitchFamily="18" charset="0"/>
              </a:rPr>
              <a:t>CHẾ ĐỘ SỬA CHỮA DỰ PHÒNG THEO KẾ HOẠCH</a:t>
            </a:r>
            <a:endParaRPr lang="vi-VN" sz="2400" b="1" smtClean="0">
              <a:latin typeface="Times New Roman" pitchFamily="18" charset="0"/>
              <a:cs typeface="Times New Roman" pitchFamily="18" charset="0"/>
            </a:endParaRPr>
          </a:p>
        </p:txBody>
      </p:sp>
      <p:sp>
        <p:nvSpPr>
          <p:cNvPr id="6" name="Rectangle 5"/>
          <p:cNvSpPr/>
          <p:nvPr/>
        </p:nvSpPr>
        <p:spPr>
          <a:xfrm>
            <a:off x="106680" y="2275225"/>
            <a:ext cx="4389120" cy="4206240"/>
          </a:xfrm>
          <a:prstGeom prst="rect">
            <a:avLst/>
          </a:prstGeom>
          <a:solidFill>
            <a:schemeClr val="accent6">
              <a:lumMod val="20000"/>
              <a:lumOff val="80000"/>
            </a:schemeClr>
          </a:solidFill>
        </p:spPr>
        <p:style>
          <a:lnRef idx="0">
            <a:schemeClr val="accent5"/>
          </a:lnRef>
          <a:fillRef idx="3">
            <a:schemeClr val="accent5"/>
          </a:fillRef>
          <a:effectRef idx="3">
            <a:schemeClr val="accent5"/>
          </a:effectRef>
          <a:fontRef idx="minor">
            <a:schemeClr val="lt1"/>
          </a:fontRef>
        </p:style>
        <p:txBody>
          <a:bodyPr wrap="square" anchor="ctr" anchorCtr="0">
            <a:noAutofit/>
          </a:bodyPr>
          <a:lstStyle/>
          <a:p>
            <a:pPr algn="just"/>
            <a:r>
              <a:rPr lang="vi-VN" sz="2400" smtClean="0">
                <a:solidFill>
                  <a:schemeClr val="tx1"/>
                </a:solidFill>
                <a:latin typeface="Times New Roman" pitchFamily="18" charset="0"/>
                <a:cs typeface="Times New Roman" pitchFamily="18" charset="0"/>
              </a:rPr>
              <a:t>Là tổng </a:t>
            </a:r>
            <a:r>
              <a:rPr lang="vi-VN" sz="2400" smtClean="0">
                <a:solidFill>
                  <a:schemeClr val="tx1"/>
                </a:solidFill>
                <a:latin typeface="Times New Roman" pitchFamily="18" charset="0"/>
                <a:cs typeface="Times New Roman" pitchFamily="18" charset="0"/>
              </a:rPr>
              <a:t>hợp </a:t>
            </a:r>
            <a:r>
              <a:rPr lang="vi-VN" sz="2400" b="1" smtClean="0">
                <a:solidFill>
                  <a:schemeClr val="tx1"/>
                </a:solidFill>
                <a:latin typeface="Times New Roman" pitchFamily="18" charset="0"/>
                <a:cs typeface="Times New Roman" pitchFamily="18" charset="0"/>
              </a:rPr>
              <a:t>các biện pháp tổ chức, kỹ thuật phục vụ bảo dưỡng, kiểm tra và sửa </a:t>
            </a:r>
            <a:r>
              <a:rPr lang="vi-VN" sz="2400" b="1" smtClean="0">
                <a:solidFill>
                  <a:schemeClr val="tx1"/>
                </a:solidFill>
                <a:latin typeface="Times New Roman" pitchFamily="18" charset="0"/>
                <a:cs typeface="Times New Roman" pitchFamily="18" charset="0"/>
              </a:rPr>
              <a:t>chữa</a:t>
            </a:r>
            <a:r>
              <a:rPr lang="en-US" sz="2400" smtClean="0">
                <a:solidFill>
                  <a:schemeClr val="tx1"/>
                </a:solidFill>
                <a:latin typeface="Times New Roman" pitchFamily="18" charset="0"/>
                <a:cs typeface="Times New Roman" pitchFamily="18" charset="0"/>
              </a:rPr>
              <a:t>;</a:t>
            </a:r>
          </a:p>
          <a:p>
            <a:pPr algn="just"/>
            <a:r>
              <a:rPr lang="vi-VN" sz="2400" smtClean="0">
                <a:solidFill>
                  <a:schemeClr val="tx1"/>
                </a:solidFill>
                <a:latin typeface="Times New Roman" pitchFamily="18" charset="0"/>
                <a:cs typeface="Times New Roman" pitchFamily="18" charset="0"/>
              </a:rPr>
              <a:t>Tiến hành </a:t>
            </a:r>
            <a:r>
              <a:rPr lang="vi-VN" sz="2400" smtClean="0">
                <a:solidFill>
                  <a:schemeClr val="tx1"/>
                </a:solidFill>
                <a:latin typeface="Times New Roman" pitchFamily="18" charset="0"/>
                <a:cs typeface="Times New Roman" pitchFamily="18" charset="0"/>
              </a:rPr>
              <a:t>theo kế </a:t>
            </a:r>
            <a:r>
              <a:rPr lang="vi-VN" sz="2400" smtClean="0">
                <a:solidFill>
                  <a:schemeClr val="tx1"/>
                </a:solidFill>
                <a:latin typeface="Times New Roman" pitchFamily="18" charset="0"/>
                <a:cs typeface="Times New Roman" pitchFamily="18" charset="0"/>
              </a:rPr>
              <a:t>hoạch</a:t>
            </a:r>
            <a:r>
              <a:rPr lang="en-US" sz="2400" smtClean="0">
                <a:solidFill>
                  <a:schemeClr val="tx1"/>
                </a:solidFill>
                <a:latin typeface="Times New Roman" pitchFamily="18" charset="0"/>
                <a:cs typeface="Times New Roman" pitchFamily="18" charset="0"/>
              </a:rPr>
              <a:t>;</a:t>
            </a:r>
          </a:p>
          <a:p>
            <a:pPr algn="just"/>
            <a:r>
              <a:rPr lang="vi-VN" sz="2400" b="1" i="1" smtClean="0">
                <a:solidFill>
                  <a:schemeClr val="tx1"/>
                </a:solidFill>
                <a:latin typeface="Times New Roman" pitchFamily="18" charset="0"/>
                <a:cs typeface="Times New Roman" pitchFamily="18" charset="0"/>
              </a:rPr>
              <a:t>Nhằm</a:t>
            </a:r>
            <a:endParaRPr lang="en-US" sz="2400" b="1" i="1" smtClean="0">
              <a:solidFill>
                <a:schemeClr val="tx1"/>
              </a:solidFill>
              <a:latin typeface="Times New Roman" pitchFamily="18" charset="0"/>
              <a:cs typeface="Times New Roman" pitchFamily="18" charset="0"/>
            </a:endParaRPr>
          </a:p>
          <a:p>
            <a:pPr algn="just"/>
            <a:r>
              <a:rPr lang="en-US" sz="2400" i="1" smtClean="0">
                <a:solidFill>
                  <a:schemeClr val="tx1"/>
                </a:solidFill>
                <a:latin typeface="Times New Roman" pitchFamily="18" charset="0"/>
                <a:cs typeface="Times New Roman" pitchFamily="18" charset="0"/>
              </a:rPr>
              <a:t>- </a:t>
            </a:r>
            <a:r>
              <a:rPr lang="vi-VN" sz="2400" i="1" smtClean="0">
                <a:solidFill>
                  <a:schemeClr val="tx1"/>
                </a:solidFill>
                <a:latin typeface="Times New Roman" pitchFamily="18" charset="0"/>
                <a:cs typeface="Times New Roman" pitchFamily="18" charset="0"/>
              </a:rPr>
              <a:t>Giảm hao mòn</a:t>
            </a:r>
            <a:r>
              <a:rPr lang="en-US" sz="2400" i="1" smtClean="0">
                <a:solidFill>
                  <a:schemeClr val="tx1"/>
                </a:solidFill>
                <a:latin typeface="Times New Roman" pitchFamily="18" charset="0"/>
                <a:cs typeface="Times New Roman" pitchFamily="18" charset="0"/>
              </a:rPr>
              <a:t>;</a:t>
            </a:r>
          </a:p>
          <a:p>
            <a:pPr algn="just"/>
            <a:r>
              <a:rPr lang="en-US" sz="2400" i="1" smtClean="0">
                <a:solidFill>
                  <a:schemeClr val="tx1"/>
                </a:solidFill>
                <a:latin typeface="Times New Roman" pitchFamily="18" charset="0"/>
                <a:cs typeface="Times New Roman" pitchFamily="18" charset="0"/>
              </a:rPr>
              <a:t>- </a:t>
            </a:r>
            <a:r>
              <a:rPr lang="vi-VN" sz="2400" i="1" smtClean="0">
                <a:solidFill>
                  <a:schemeClr val="tx1"/>
                </a:solidFill>
                <a:latin typeface="Times New Roman" pitchFamily="18" charset="0"/>
                <a:cs typeface="Times New Roman" pitchFamily="18" charset="0"/>
              </a:rPr>
              <a:t>Ngăn ngừa </a:t>
            </a:r>
            <a:r>
              <a:rPr lang="vi-VN" sz="2400" i="1" smtClean="0">
                <a:solidFill>
                  <a:schemeClr val="tx1"/>
                </a:solidFill>
                <a:latin typeface="Times New Roman" pitchFamily="18" charset="0"/>
                <a:cs typeface="Times New Roman" pitchFamily="18" charset="0"/>
              </a:rPr>
              <a:t>sự </a:t>
            </a:r>
            <a:r>
              <a:rPr lang="vi-VN" sz="2400" i="1" smtClean="0">
                <a:solidFill>
                  <a:schemeClr val="tx1"/>
                </a:solidFill>
                <a:latin typeface="Times New Roman" pitchFamily="18" charset="0"/>
                <a:cs typeface="Times New Roman" pitchFamily="18" charset="0"/>
              </a:rPr>
              <a:t>cố</a:t>
            </a:r>
            <a:r>
              <a:rPr lang="en-US" sz="2400" i="1" smtClean="0">
                <a:solidFill>
                  <a:schemeClr val="tx1"/>
                </a:solidFill>
                <a:latin typeface="Times New Roman" pitchFamily="18" charset="0"/>
                <a:cs typeface="Times New Roman" pitchFamily="18" charset="0"/>
              </a:rPr>
              <a:t>;</a:t>
            </a:r>
          </a:p>
          <a:p>
            <a:pPr algn="just"/>
            <a:r>
              <a:rPr lang="en-US" sz="2400" i="1" smtClean="0">
                <a:solidFill>
                  <a:schemeClr val="tx1"/>
                </a:solidFill>
                <a:latin typeface="Times New Roman" pitchFamily="18" charset="0"/>
                <a:cs typeface="Times New Roman" pitchFamily="18" charset="0"/>
              </a:rPr>
              <a:t>- </a:t>
            </a:r>
            <a:r>
              <a:rPr lang="vi-VN" sz="2400" i="1" smtClean="0">
                <a:solidFill>
                  <a:schemeClr val="tx1"/>
                </a:solidFill>
                <a:latin typeface="Times New Roman" pitchFamily="18" charset="0"/>
                <a:cs typeface="Times New Roman" pitchFamily="18" charset="0"/>
              </a:rPr>
              <a:t>Đảm bảo </a:t>
            </a:r>
            <a:r>
              <a:rPr lang="vi-VN" sz="2400" i="1">
                <a:solidFill>
                  <a:schemeClr val="tx1"/>
                </a:solidFill>
                <a:latin typeface="Times New Roman" pitchFamily="18" charset="0"/>
                <a:cs typeface="Times New Roman" pitchFamily="18" charset="0"/>
              </a:rPr>
              <a:t>máy móc </a:t>
            </a:r>
            <a:r>
              <a:rPr lang="vi-VN" sz="2400" i="1">
                <a:solidFill>
                  <a:schemeClr val="tx1"/>
                </a:solidFill>
                <a:latin typeface="Times New Roman" pitchFamily="18" charset="0"/>
                <a:cs typeface="Times New Roman" pitchFamily="18" charset="0"/>
              </a:rPr>
              <a:t>thiết </a:t>
            </a:r>
            <a:r>
              <a:rPr lang="vi-VN" sz="2400" i="1" smtClean="0">
                <a:solidFill>
                  <a:schemeClr val="tx1"/>
                </a:solidFill>
                <a:latin typeface="Times New Roman" pitchFamily="18" charset="0"/>
                <a:cs typeface="Times New Roman" pitchFamily="18" charset="0"/>
              </a:rPr>
              <a:t>bị</a:t>
            </a:r>
            <a:r>
              <a:rPr lang="en-US" sz="2400" i="1" smtClean="0">
                <a:solidFill>
                  <a:schemeClr val="tx1"/>
                </a:solidFill>
                <a:latin typeface="Times New Roman" pitchFamily="18" charset="0"/>
                <a:cs typeface="Times New Roman" pitchFamily="18" charset="0"/>
              </a:rPr>
              <a:t> </a:t>
            </a:r>
            <a:r>
              <a:rPr lang="vi-VN" sz="2400" i="1" smtClean="0">
                <a:solidFill>
                  <a:schemeClr val="tx1"/>
                </a:solidFill>
                <a:latin typeface="Times New Roman" pitchFamily="18" charset="0"/>
                <a:cs typeface="Times New Roman" pitchFamily="18" charset="0"/>
              </a:rPr>
              <a:t>hoạt </a:t>
            </a:r>
            <a:r>
              <a:rPr lang="vi-VN" sz="2400" i="1" smtClean="0">
                <a:solidFill>
                  <a:schemeClr val="tx1"/>
                </a:solidFill>
                <a:latin typeface="Times New Roman" pitchFamily="18" charset="0"/>
                <a:cs typeface="Times New Roman" pitchFamily="18" charset="0"/>
              </a:rPr>
              <a:t>động bình </a:t>
            </a:r>
            <a:r>
              <a:rPr lang="vi-VN" sz="2400" i="1" smtClean="0">
                <a:solidFill>
                  <a:schemeClr val="tx1"/>
                </a:solidFill>
                <a:latin typeface="Times New Roman" pitchFamily="18" charset="0"/>
                <a:cs typeface="Times New Roman" pitchFamily="18" charset="0"/>
              </a:rPr>
              <a:t>thường.</a:t>
            </a:r>
            <a:endParaRPr lang="vi-VN" sz="2400" i="1" smtClean="0">
              <a:solidFill>
                <a:schemeClr val="tx1"/>
              </a:solidFill>
              <a:latin typeface="Times New Roman" pitchFamily="18" charset="0"/>
              <a:cs typeface="Times New Roman" pitchFamily="18" charset="0"/>
            </a:endParaRPr>
          </a:p>
        </p:txBody>
      </p:sp>
      <p:sp>
        <p:nvSpPr>
          <p:cNvPr id="7" name="Rectangle 6"/>
          <p:cNvSpPr/>
          <p:nvPr/>
        </p:nvSpPr>
        <p:spPr>
          <a:xfrm>
            <a:off x="1463040" y="2057400"/>
            <a:ext cx="1676400" cy="461665"/>
          </a:xfrm>
          <a:prstGeom prst="rect">
            <a:avLst/>
          </a:prstGeom>
          <a:solidFill>
            <a:srgbClr val="FFFF00"/>
          </a:solidFill>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vi-VN" sz="2400" b="1" i="1" smtClean="0">
                <a:solidFill>
                  <a:schemeClr val="tx1"/>
                </a:solidFill>
                <a:latin typeface="Times New Roman" pitchFamily="18" charset="0"/>
                <a:cs typeface="Times New Roman" pitchFamily="18" charset="0"/>
              </a:rPr>
              <a:t>Khái niệm</a:t>
            </a:r>
            <a:endParaRPr lang="en-US" sz="2400" smtClean="0">
              <a:solidFill>
                <a:schemeClr val="tx1"/>
              </a:solidFill>
              <a:latin typeface="Times New Roman" pitchFamily="18" charset="0"/>
              <a:cs typeface="Times New Roman" pitchFamily="18" charset="0"/>
            </a:endParaRPr>
          </a:p>
        </p:txBody>
      </p:sp>
      <p:sp>
        <p:nvSpPr>
          <p:cNvPr id="8" name="Rectangle 7"/>
          <p:cNvSpPr/>
          <p:nvPr/>
        </p:nvSpPr>
        <p:spPr>
          <a:xfrm>
            <a:off x="4663440" y="2275225"/>
            <a:ext cx="4389120" cy="4206240"/>
          </a:xfrm>
          <a:prstGeom prst="rect">
            <a:avLst/>
          </a:prstGeom>
          <a:solidFill>
            <a:schemeClr val="accent6">
              <a:lumMod val="20000"/>
              <a:lumOff val="80000"/>
            </a:schemeClr>
          </a:solidFill>
        </p:spPr>
        <p:style>
          <a:lnRef idx="0">
            <a:schemeClr val="accent5"/>
          </a:lnRef>
          <a:fillRef idx="3">
            <a:schemeClr val="accent5"/>
          </a:fillRef>
          <a:effectRef idx="3">
            <a:schemeClr val="accent5"/>
          </a:effectRef>
          <a:fontRef idx="minor">
            <a:schemeClr val="lt1"/>
          </a:fontRef>
        </p:style>
        <p:txBody>
          <a:bodyPr wrap="square" anchor="ctr" anchorCtr="0">
            <a:noAutofit/>
          </a:bodyPr>
          <a:lstStyle/>
          <a:p>
            <a:pPr algn="just"/>
            <a:r>
              <a:rPr lang="vi-VN" sz="2400" smtClean="0">
                <a:solidFill>
                  <a:schemeClr val="tx1"/>
                </a:solidFill>
                <a:latin typeface="Times New Roman" pitchFamily="18" charset="0"/>
                <a:cs typeface="Times New Roman" pitchFamily="18" charset="0"/>
              </a:rPr>
              <a:t>Lấy </a:t>
            </a:r>
            <a:r>
              <a:rPr lang="vi-VN" sz="2400" b="1" smtClean="0">
                <a:solidFill>
                  <a:schemeClr val="tx1"/>
                </a:solidFill>
                <a:latin typeface="Times New Roman" pitchFamily="18" charset="0"/>
                <a:cs typeface="Times New Roman" pitchFamily="18" charset="0"/>
              </a:rPr>
              <a:t>sửa chữa dự phòng làm chính</a:t>
            </a:r>
            <a:r>
              <a:rPr lang="vi-VN" sz="2400" smtClean="0">
                <a:solidFill>
                  <a:schemeClr val="tx1"/>
                </a:solidFill>
                <a:latin typeface="Times New Roman" pitchFamily="18" charset="0"/>
                <a:cs typeface="Times New Roman" pitchFamily="18" charset="0"/>
              </a:rPr>
              <a:t>, tức là không đợi máy </a:t>
            </a:r>
            <a:r>
              <a:rPr lang="vi-VN" sz="2400" smtClean="0">
                <a:solidFill>
                  <a:schemeClr val="tx1"/>
                </a:solidFill>
                <a:latin typeface="Times New Roman" pitchFamily="18" charset="0"/>
                <a:cs typeface="Times New Roman" pitchFamily="18" charset="0"/>
              </a:rPr>
              <a:t>hỏng </a:t>
            </a:r>
            <a:r>
              <a:rPr lang="vi-VN" sz="2400" smtClean="0">
                <a:solidFill>
                  <a:schemeClr val="tx1"/>
                </a:solidFill>
                <a:latin typeface="Times New Roman" pitchFamily="18" charset="0"/>
                <a:cs typeface="Times New Roman" pitchFamily="18" charset="0"/>
              </a:rPr>
              <a:t>mới sửa </a:t>
            </a:r>
            <a:r>
              <a:rPr lang="vi-VN" sz="2400" smtClean="0">
                <a:solidFill>
                  <a:schemeClr val="tx1"/>
                </a:solidFill>
                <a:latin typeface="Times New Roman" pitchFamily="18" charset="0"/>
                <a:cs typeface="Times New Roman" pitchFamily="18" charset="0"/>
              </a:rPr>
              <a:t>mà </a:t>
            </a:r>
            <a:r>
              <a:rPr lang="vi-VN" sz="2400" smtClean="0">
                <a:solidFill>
                  <a:schemeClr val="tx1"/>
                </a:solidFill>
                <a:latin typeface="Times New Roman" pitchFamily="18" charset="0"/>
                <a:cs typeface="Times New Roman" pitchFamily="18" charset="0"/>
              </a:rPr>
              <a:t>sửa </a:t>
            </a:r>
            <a:r>
              <a:rPr lang="vi-VN" sz="2400" smtClean="0">
                <a:solidFill>
                  <a:schemeClr val="tx1"/>
                </a:solidFill>
                <a:latin typeface="Times New Roman" pitchFamily="18" charset="0"/>
                <a:cs typeface="Times New Roman" pitchFamily="18" charset="0"/>
              </a:rPr>
              <a:t>trước </a:t>
            </a:r>
            <a:r>
              <a:rPr lang="vi-VN" sz="2400" smtClean="0">
                <a:solidFill>
                  <a:schemeClr val="tx1"/>
                </a:solidFill>
                <a:latin typeface="Times New Roman" pitchFamily="18" charset="0"/>
                <a:cs typeface="Times New Roman" pitchFamily="18" charset="0"/>
              </a:rPr>
              <a:t>khi máy móc hỏng.</a:t>
            </a:r>
          </a:p>
          <a:p>
            <a:pPr algn="just"/>
            <a:r>
              <a:rPr lang="vi-VN" sz="2400" smtClean="0">
                <a:solidFill>
                  <a:schemeClr val="tx1"/>
                </a:solidFill>
                <a:latin typeface="Times New Roman" pitchFamily="18" charset="0"/>
                <a:cs typeface="Times New Roman" pitchFamily="18" charset="0"/>
              </a:rPr>
              <a:t>Công </a:t>
            </a:r>
            <a:r>
              <a:rPr lang="vi-VN" sz="2400" smtClean="0">
                <a:solidFill>
                  <a:schemeClr val="tx1"/>
                </a:solidFill>
                <a:latin typeface="Times New Roman" pitchFamily="18" charset="0"/>
                <a:cs typeface="Times New Roman" pitchFamily="18" charset="0"/>
              </a:rPr>
              <a:t>việc sửa chữa được tiến hành theo kế </a:t>
            </a:r>
            <a:r>
              <a:rPr lang="vi-VN" sz="2400" smtClean="0">
                <a:solidFill>
                  <a:schemeClr val="tx1"/>
                </a:solidFill>
                <a:latin typeface="Times New Roman" pitchFamily="18" charset="0"/>
                <a:cs typeface="Times New Roman" pitchFamily="18" charset="0"/>
              </a:rPr>
              <a:t>hoạch</a:t>
            </a:r>
            <a:r>
              <a:rPr lang="en-US" sz="2400" smtClean="0">
                <a:solidFill>
                  <a:schemeClr val="tx1"/>
                </a:solidFill>
                <a:latin typeface="Times New Roman" pitchFamily="18" charset="0"/>
                <a:cs typeface="Times New Roman" pitchFamily="18" charset="0"/>
              </a:rPr>
              <a:t>;</a:t>
            </a:r>
          </a:p>
          <a:p>
            <a:pPr algn="just"/>
            <a:r>
              <a:rPr lang="vi-VN" sz="2400" smtClean="0">
                <a:solidFill>
                  <a:schemeClr val="tx1"/>
                </a:solidFill>
                <a:latin typeface="Times New Roman" pitchFamily="18" charset="0"/>
                <a:cs typeface="Times New Roman" pitchFamily="18" charset="0"/>
              </a:rPr>
              <a:t>Xác định nội </a:t>
            </a:r>
            <a:r>
              <a:rPr lang="vi-VN" sz="2400" smtClean="0">
                <a:solidFill>
                  <a:schemeClr val="tx1"/>
                </a:solidFill>
                <a:latin typeface="Times New Roman" pitchFamily="18" charset="0"/>
                <a:cs typeface="Times New Roman" pitchFamily="18" charset="0"/>
              </a:rPr>
              <a:t>dung công tác sửa chữa trước khi </a:t>
            </a:r>
            <a:r>
              <a:rPr lang="en-US" sz="2400" smtClean="0">
                <a:solidFill>
                  <a:schemeClr val="tx1"/>
                </a:solidFill>
                <a:latin typeface="Times New Roman" pitchFamily="18" charset="0"/>
                <a:cs typeface="Times New Roman" pitchFamily="18" charset="0"/>
              </a:rPr>
              <a:t>thực hiện</a:t>
            </a:r>
            <a:r>
              <a:rPr lang="vi-VN" sz="2400" smtClean="0">
                <a:solidFill>
                  <a:schemeClr val="tx1"/>
                </a:solidFill>
                <a:latin typeface="Times New Roman" pitchFamily="18" charset="0"/>
                <a:cs typeface="Times New Roman" pitchFamily="18" charset="0"/>
              </a:rPr>
              <a:t>.</a:t>
            </a:r>
            <a:endParaRPr lang="vi-VN" sz="2400" smtClean="0">
              <a:solidFill>
                <a:schemeClr val="tx1"/>
              </a:solidFill>
              <a:latin typeface="Times New Roman" pitchFamily="18" charset="0"/>
              <a:cs typeface="Times New Roman" pitchFamily="18" charset="0"/>
            </a:endParaRPr>
          </a:p>
        </p:txBody>
      </p:sp>
      <p:sp>
        <p:nvSpPr>
          <p:cNvPr id="9" name="Rectangle 8"/>
          <p:cNvSpPr/>
          <p:nvPr/>
        </p:nvSpPr>
        <p:spPr>
          <a:xfrm>
            <a:off x="6096000" y="2057400"/>
            <a:ext cx="1524000" cy="461665"/>
          </a:xfrm>
          <a:prstGeom prst="rect">
            <a:avLst/>
          </a:prstGeom>
          <a:solidFill>
            <a:srgbClr val="FFFF00"/>
          </a:solidFill>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vi-VN" sz="2400" b="1" i="1" smtClean="0">
                <a:solidFill>
                  <a:schemeClr val="tx1"/>
                </a:solidFill>
                <a:latin typeface="Times New Roman" pitchFamily="18" charset="0"/>
                <a:cs typeface="Times New Roman" pitchFamily="18" charset="0"/>
              </a:rPr>
              <a:t>Đặc điểm</a:t>
            </a:r>
            <a:endParaRPr lang="vi-VN" sz="2400" smtClean="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9471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bg/>
                                          </p:spTgt>
                                        </p:tgtEl>
                                        <p:attrNameLst>
                                          <p:attrName>style.visibility</p:attrName>
                                        </p:attrNameLst>
                                      </p:cBhvr>
                                      <p:to>
                                        <p:strVal val="visible"/>
                                      </p:to>
                                    </p:set>
                                    <p:animEffect transition="in" filter="fade">
                                      <p:cBhvr>
                                        <p:cTn id="21" dur="500"/>
                                        <p:tgtEl>
                                          <p:spTgt spid="6">
                                            <p:bg/>
                                          </p:spTgt>
                                        </p:tgtEl>
                                      </p:cBhvr>
                                    </p:animEffect>
                                    <p:anim calcmode="lin" valueType="num">
                                      <p:cBhvr>
                                        <p:cTn id="22" dur="500" fill="hold"/>
                                        <p:tgtEl>
                                          <p:spTgt spid="6">
                                            <p:bg/>
                                          </p:spTgt>
                                        </p:tgtEl>
                                        <p:attrNameLst>
                                          <p:attrName>ppt_x</p:attrName>
                                        </p:attrNameLst>
                                      </p:cBhvr>
                                      <p:tavLst>
                                        <p:tav tm="0">
                                          <p:val>
                                            <p:strVal val="#ppt_x"/>
                                          </p:val>
                                        </p:tav>
                                        <p:tav tm="100000">
                                          <p:val>
                                            <p:strVal val="#ppt_x"/>
                                          </p:val>
                                        </p:tav>
                                      </p:tavLst>
                                    </p:anim>
                                    <p:anim calcmode="lin" valueType="num">
                                      <p:cBhvr>
                                        <p:cTn id="23" dur="500" fill="hold"/>
                                        <p:tgtEl>
                                          <p:spTgt spid="6">
                                            <p:bg/>
                                          </p:spTgt>
                                        </p:tgtEl>
                                        <p:attrNameLst>
                                          <p:attrName>ppt_y</p:attrName>
                                        </p:attrNameLst>
                                      </p:cBhvr>
                                      <p:tavLst>
                                        <p:tav tm="0">
                                          <p:val>
                                            <p:strVal val="#ppt_y+.1"/>
                                          </p:val>
                                        </p:tav>
                                        <p:tav tm="100000">
                                          <p:val>
                                            <p:strVal val="#ppt_y"/>
                                          </p:val>
                                        </p:tav>
                                      </p:tavLst>
                                    </p:anim>
                                  </p:childTnLst>
                                </p:cTn>
                              </p:par>
                            </p:childTnLst>
                          </p:cTn>
                        </p:par>
                        <p:par>
                          <p:cTn id="24" fill="hold">
                            <p:stCondLst>
                              <p:cond delay="500"/>
                            </p:stCondLst>
                            <p:childTnLst>
                              <p:par>
                                <p:cTn id="25" presetID="42" presetClass="entr" presetSubtype="0" fill="hold" grpId="0" nodeType="after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anim calcmode="lin" valueType="num">
                                      <p:cBhvr>
                                        <p:cTn id="28"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9" dur="5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fade">
                                      <p:cBhvr>
                                        <p:cTn id="34" dur="500"/>
                                        <p:tgtEl>
                                          <p:spTgt spid="6">
                                            <p:txEl>
                                              <p:pRg st="1" end="1"/>
                                            </p:txEl>
                                          </p:spTgt>
                                        </p:tgtEl>
                                      </p:cBhvr>
                                    </p:animEffect>
                                    <p:anim calcmode="lin" valueType="num">
                                      <p:cBhvr>
                                        <p:cTn id="3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6" dur="5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6">
                                            <p:txEl>
                                              <p:pRg st="2" end="2"/>
                                            </p:txEl>
                                          </p:spTgt>
                                        </p:tgtEl>
                                        <p:attrNameLst>
                                          <p:attrName>style.visibility</p:attrName>
                                        </p:attrNameLst>
                                      </p:cBhvr>
                                      <p:to>
                                        <p:strVal val="visible"/>
                                      </p:to>
                                    </p:set>
                                    <p:animEffect transition="in" filter="fade">
                                      <p:cBhvr>
                                        <p:cTn id="41" dur="500"/>
                                        <p:tgtEl>
                                          <p:spTgt spid="6">
                                            <p:txEl>
                                              <p:pRg st="2" end="2"/>
                                            </p:txEl>
                                          </p:spTgt>
                                        </p:tgtEl>
                                      </p:cBhvr>
                                    </p:animEffect>
                                    <p:anim calcmode="lin" valueType="num">
                                      <p:cBhvr>
                                        <p:cTn id="42"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43" dur="5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6">
                                            <p:txEl>
                                              <p:pRg st="3" end="3"/>
                                            </p:txEl>
                                          </p:spTgt>
                                        </p:tgtEl>
                                        <p:attrNameLst>
                                          <p:attrName>style.visibility</p:attrName>
                                        </p:attrNameLst>
                                      </p:cBhvr>
                                      <p:to>
                                        <p:strVal val="visible"/>
                                      </p:to>
                                    </p:set>
                                    <p:animEffect transition="in" filter="fade">
                                      <p:cBhvr>
                                        <p:cTn id="48" dur="500"/>
                                        <p:tgtEl>
                                          <p:spTgt spid="6">
                                            <p:txEl>
                                              <p:pRg st="3" end="3"/>
                                            </p:txEl>
                                          </p:spTgt>
                                        </p:tgtEl>
                                      </p:cBhvr>
                                    </p:animEffect>
                                    <p:anim calcmode="lin" valueType="num">
                                      <p:cBhvr>
                                        <p:cTn id="4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50" dur="5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6">
                                            <p:txEl>
                                              <p:pRg st="4" end="4"/>
                                            </p:txEl>
                                          </p:spTgt>
                                        </p:tgtEl>
                                        <p:attrNameLst>
                                          <p:attrName>style.visibility</p:attrName>
                                        </p:attrNameLst>
                                      </p:cBhvr>
                                      <p:to>
                                        <p:strVal val="visible"/>
                                      </p:to>
                                    </p:set>
                                    <p:animEffect transition="in" filter="fade">
                                      <p:cBhvr>
                                        <p:cTn id="55" dur="500"/>
                                        <p:tgtEl>
                                          <p:spTgt spid="6">
                                            <p:txEl>
                                              <p:pRg st="4" end="4"/>
                                            </p:txEl>
                                          </p:spTgt>
                                        </p:tgtEl>
                                      </p:cBhvr>
                                    </p:animEffect>
                                    <p:anim calcmode="lin" valueType="num">
                                      <p:cBhvr>
                                        <p:cTn id="56"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57" dur="5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6">
                                            <p:txEl>
                                              <p:pRg st="5" end="5"/>
                                            </p:txEl>
                                          </p:spTgt>
                                        </p:tgtEl>
                                        <p:attrNameLst>
                                          <p:attrName>style.visibility</p:attrName>
                                        </p:attrNameLst>
                                      </p:cBhvr>
                                      <p:to>
                                        <p:strVal val="visible"/>
                                      </p:to>
                                    </p:set>
                                    <p:animEffect transition="in" filter="fade">
                                      <p:cBhvr>
                                        <p:cTn id="62" dur="500"/>
                                        <p:tgtEl>
                                          <p:spTgt spid="6">
                                            <p:txEl>
                                              <p:pRg st="5" end="5"/>
                                            </p:txEl>
                                          </p:spTgt>
                                        </p:tgtEl>
                                      </p:cBhvr>
                                    </p:animEffect>
                                    <p:anim calcmode="lin" valueType="num">
                                      <p:cBhvr>
                                        <p:cTn id="6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64" dur="5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500"/>
                                        <p:tgtEl>
                                          <p:spTgt spid="9"/>
                                        </p:tgtEl>
                                      </p:cBhvr>
                                    </p:animEffect>
                                    <p:anim calcmode="lin" valueType="num">
                                      <p:cBhvr>
                                        <p:cTn id="70" dur="500" fill="hold"/>
                                        <p:tgtEl>
                                          <p:spTgt spid="9"/>
                                        </p:tgtEl>
                                        <p:attrNameLst>
                                          <p:attrName>ppt_x</p:attrName>
                                        </p:attrNameLst>
                                      </p:cBhvr>
                                      <p:tavLst>
                                        <p:tav tm="0">
                                          <p:val>
                                            <p:strVal val="#ppt_x"/>
                                          </p:val>
                                        </p:tav>
                                        <p:tav tm="100000">
                                          <p:val>
                                            <p:strVal val="#ppt_x"/>
                                          </p:val>
                                        </p:tav>
                                      </p:tavLst>
                                    </p:anim>
                                    <p:anim calcmode="lin" valueType="num">
                                      <p:cBhvr>
                                        <p:cTn id="71"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8">
                                            <p:bg/>
                                          </p:spTgt>
                                        </p:tgtEl>
                                        <p:attrNameLst>
                                          <p:attrName>style.visibility</p:attrName>
                                        </p:attrNameLst>
                                      </p:cBhvr>
                                      <p:to>
                                        <p:strVal val="visible"/>
                                      </p:to>
                                    </p:set>
                                    <p:animEffect transition="in" filter="fade">
                                      <p:cBhvr>
                                        <p:cTn id="76" dur="500"/>
                                        <p:tgtEl>
                                          <p:spTgt spid="8">
                                            <p:bg/>
                                          </p:spTgt>
                                        </p:tgtEl>
                                      </p:cBhvr>
                                    </p:animEffect>
                                    <p:anim calcmode="lin" valueType="num">
                                      <p:cBhvr>
                                        <p:cTn id="77" dur="500" fill="hold"/>
                                        <p:tgtEl>
                                          <p:spTgt spid="8">
                                            <p:bg/>
                                          </p:spTgt>
                                        </p:tgtEl>
                                        <p:attrNameLst>
                                          <p:attrName>ppt_x</p:attrName>
                                        </p:attrNameLst>
                                      </p:cBhvr>
                                      <p:tavLst>
                                        <p:tav tm="0">
                                          <p:val>
                                            <p:strVal val="#ppt_x"/>
                                          </p:val>
                                        </p:tav>
                                        <p:tav tm="100000">
                                          <p:val>
                                            <p:strVal val="#ppt_x"/>
                                          </p:val>
                                        </p:tav>
                                      </p:tavLst>
                                    </p:anim>
                                    <p:anim calcmode="lin" valueType="num">
                                      <p:cBhvr>
                                        <p:cTn id="78" dur="500" fill="hold"/>
                                        <p:tgtEl>
                                          <p:spTgt spid="8">
                                            <p:bg/>
                                          </p:spTgt>
                                        </p:tgtEl>
                                        <p:attrNameLst>
                                          <p:attrName>ppt_y</p:attrName>
                                        </p:attrNameLst>
                                      </p:cBhvr>
                                      <p:tavLst>
                                        <p:tav tm="0">
                                          <p:val>
                                            <p:strVal val="#ppt_y+.1"/>
                                          </p:val>
                                        </p:tav>
                                        <p:tav tm="100000">
                                          <p:val>
                                            <p:strVal val="#ppt_y"/>
                                          </p:val>
                                        </p:tav>
                                      </p:tavLst>
                                    </p:anim>
                                  </p:childTnLst>
                                </p:cTn>
                              </p:par>
                            </p:childTnLst>
                          </p:cTn>
                        </p:par>
                        <p:par>
                          <p:cTn id="79" fill="hold">
                            <p:stCondLst>
                              <p:cond delay="500"/>
                            </p:stCondLst>
                            <p:childTnLst>
                              <p:par>
                                <p:cTn id="80" presetID="42" presetClass="entr" presetSubtype="0" fill="hold" grpId="0" nodeType="afterEffect">
                                  <p:stCondLst>
                                    <p:cond delay="0"/>
                                  </p:stCondLst>
                                  <p:childTnLst>
                                    <p:set>
                                      <p:cBhvr>
                                        <p:cTn id="81" dur="1" fill="hold">
                                          <p:stCondLst>
                                            <p:cond delay="0"/>
                                          </p:stCondLst>
                                        </p:cTn>
                                        <p:tgtEl>
                                          <p:spTgt spid="8">
                                            <p:txEl>
                                              <p:pRg st="0" end="0"/>
                                            </p:txEl>
                                          </p:spTgt>
                                        </p:tgtEl>
                                        <p:attrNameLst>
                                          <p:attrName>style.visibility</p:attrName>
                                        </p:attrNameLst>
                                      </p:cBhvr>
                                      <p:to>
                                        <p:strVal val="visible"/>
                                      </p:to>
                                    </p:set>
                                    <p:animEffect transition="in" filter="fade">
                                      <p:cBhvr>
                                        <p:cTn id="82" dur="500"/>
                                        <p:tgtEl>
                                          <p:spTgt spid="8">
                                            <p:txEl>
                                              <p:pRg st="0" end="0"/>
                                            </p:txEl>
                                          </p:spTgt>
                                        </p:tgtEl>
                                      </p:cBhvr>
                                    </p:animEffect>
                                    <p:anim calcmode="lin" valueType="num">
                                      <p:cBhvr>
                                        <p:cTn id="8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84" dur="5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8">
                                            <p:txEl>
                                              <p:pRg st="1" end="1"/>
                                            </p:txEl>
                                          </p:spTgt>
                                        </p:tgtEl>
                                        <p:attrNameLst>
                                          <p:attrName>style.visibility</p:attrName>
                                        </p:attrNameLst>
                                      </p:cBhvr>
                                      <p:to>
                                        <p:strVal val="visible"/>
                                      </p:to>
                                    </p:set>
                                    <p:animEffect transition="in" filter="fade">
                                      <p:cBhvr>
                                        <p:cTn id="89" dur="500"/>
                                        <p:tgtEl>
                                          <p:spTgt spid="8">
                                            <p:txEl>
                                              <p:pRg st="1" end="1"/>
                                            </p:txEl>
                                          </p:spTgt>
                                        </p:tgtEl>
                                      </p:cBhvr>
                                    </p:animEffect>
                                    <p:anim calcmode="lin" valueType="num">
                                      <p:cBhvr>
                                        <p:cTn id="90"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91" dur="5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8">
                                            <p:txEl>
                                              <p:pRg st="2" end="2"/>
                                            </p:txEl>
                                          </p:spTgt>
                                        </p:tgtEl>
                                        <p:attrNameLst>
                                          <p:attrName>style.visibility</p:attrName>
                                        </p:attrNameLst>
                                      </p:cBhvr>
                                      <p:to>
                                        <p:strVal val="visible"/>
                                      </p:to>
                                    </p:set>
                                    <p:animEffect transition="in" filter="fade">
                                      <p:cBhvr>
                                        <p:cTn id="96" dur="500"/>
                                        <p:tgtEl>
                                          <p:spTgt spid="8">
                                            <p:txEl>
                                              <p:pRg st="2" end="2"/>
                                            </p:txEl>
                                          </p:spTgt>
                                        </p:tgtEl>
                                      </p:cBhvr>
                                    </p:animEffect>
                                    <p:anim calcmode="lin" valueType="num">
                                      <p:cBhvr>
                                        <p:cTn id="9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98" dur="5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animBg="1"/>
      <p:bldP spid="7" grpId="0" animBg="1"/>
      <p:bldP spid="8" grpId="0" uiExpand="1" build="p"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63240" y="3585865"/>
            <a:ext cx="3017520" cy="3200400"/>
          </a:xfrm>
          <a:prstGeom prst="rect">
            <a:avLst/>
          </a:prstGeom>
          <a:gradFill>
            <a:gsLst>
              <a:gs pos="0">
                <a:srgbClr val="FFF200"/>
              </a:gs>
              <a:gs pos="45000">
                <a:srgbClr val="FF7A00"/>
              </a:gs>
              <a:gs pos="70000">
                <a:srgbClr val="FF0000"/>
              </a:gs>
              <a:gs pos="100000">
                <a:srgbClr val="00B050"/>
              </a:gs>
            </a:gsLst>
            <a:lin ang="5400000" scaled="0"/>
          </a:gradFill>
        </p:spPr>
        <p:txBody>
          <a:bodyPr wrap="square" anchor="ctr" anchorCtr="0">
            <a:noAutofit/>
          </a:bodyPr>
          <a:lstStyle/>
          <a:p>
            <a:pPr algn="ctr"/>
            <a:r>
              <a:rPr lang="vi-VN" sz="2400" b="1" smtClean="0">
                <a:latin typeface="Times New Roman" pitchFamily="18" charset="0"/>
                <a:cs typeface="Times New Roman" pitchFamily="18" charset="0"/>
              </a:rPr>
              <a:t>Sửa </a:t>
            </a:r>
            <a:r>
              <a:rPr lang="vi-VN" sz="2400" b="1" smtClean="0">
                <a:latin typeface="Times New Roman" pitchFamily="18" charset="0"/>
                <a:cs typeface="Times New Roman" pitchFamily="18" charset="0"/>
              </a:rPr>
              <a:t>chữa </a:t>
            </a:r>
            <a:r>
              <a:rPr lang="vi-VN" sz="2400" b="1" smtClean="0">
                <a:latin typeface="Times New Roman" pitchFamily="18" charset="0"/>
                <a:cs typeface="Times New Roman" pitchFamily="18" charset="0"/>
              </a:rPr>
              <a:t>vừa</a:t>
            </a:r>
            <a:endParaRPr lang="en-US" sz="2400" b="1"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không </a:t>
            </a:r>
            <a:r>
              <a:rPr lang="vi-VN" sz="2400" smtClean="0">
                <a:latin typeface="Times New Roman" pitchFamily="18" charset="0"/>
                <a:cs typeface="Times New Roman" pitchFamily="18" charset="0"/>
              </a:rPr>
              <a:t>tháo rời máy ra khỏi bệ, nhưng khối lượng sửa chữa lớn hơn, số lượng chi tiết và bộ phận phải thay đổi lớn hơn sửa chữa nhỏ</a:t>
            </a:r>
            <a:r>
              <a:rPr lang="vi-VN"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
        <p:nvSpPr>
          <p:cNvPr id="5" name="Rectangle 4"/>
          <p:cNvSpPr/>
          <p:nvPr/>
        </p:nvSpPr>
        <p:spPr>
          <a:xfrm>
            <a:off x="0" y="0"/>
            <a:ext cx="9144000" cy="46166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vi-VN" sz="2400" b="1" smtClean="0">
                <a:latin typeface="Times New Roman" pitchFamily="18" charset="0"/>
                <a:cs typeface="Times New Roman" pitchFamily="18" charset="0"/>
              </a:rPr>
              <a:t>CHẾ ĐỘ SỬA CHỮA DỰ PHÒNG THEO KẾ HOẠCH</a:t>
            </a:r>
            <a:endParaRPr lang="vi-VN" sz="2400" b="1" smtClean="0">
              <a:latin typeface="Times New Roman" pitchFamily="18" charset="0"/>
              <a:cs typeface="Times New Roman" pitchFamily="18" charset="0"/>
            </a:endParaRPr>
          </a:p>
        </p:txBody>
      </p:sp>
      <p:sp>
        <p:nvSpPr>
          <p:cNvPr id="6" name="Rectangle 5"/>
          <p:cNvSpPr/>
          <p:nvPr/>
        </p:nvSpPr>
        <p:spPr>
          <a:xfrm>
            <a:off x="0" y="3048000"/>
            <a:ext cx="9144000" cy="461665"/>
          </a:xfrm>
          <a:prstGeom prst="rect">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gradFill>
        </p:spPr>
        <p:txBody>
          <a:bodyPr wrap="square">
            <a:spAutoFit/>
          </a:bodyPr>
          <a:lstStyle/>
          <a:p>
            <a:pPr algn="ctr"/>
            <a:r>
              <a:rPr lang="vi-VN" sz="2400" b="1" smtClean="0">
                <a:latin typeface="Times New Roman" pitchFamily="18" charset="0"/>
                <a:cs typeface="Times New Roman" pitchFamily="18" charset="0"/>
              </a:rPr>
              <a:t>BẢO DƯỠNG ĐỊNH KỲ</a:t>
            </a:r>
            <a:endParaRPr lang="vi-VN" sz="2400" b="1" smtClean="0">
              <a:latin typeface="Times New Roman" pitchFamily="18" charset="0"/>
              <a:cs typeface="Times New Roman" pitchFamily="18" charset="0"/>
            </a:endParaRPr>
          </a:p>
        </p:txBody>
      </p:sp>
      <p:sp>
        <p:nvSpPr>
          <p:cNvPr id="7" name="Rectangle 6"/>
          <p:cNvSpPr/>
          <p:nvPr/>
        </p:nvSpPr>
        <p:spPr>
          <a:xfrm>
            <a:off x="0" y="3585865"/>
            <a:ext cx="3017520" cy="3200400"/>
          </a:xfrm>
          <a:prstGeom prst="rect">
            <a:avLst/>
          </a:prstGeom>
          <a:gradFill>
            <a:gsLst>
              <a:gs pos="0">
                <a:srgbClr val="FFF200"/>
              </a:gs>
              <a:gs pos="45000">
                <a:srgbClr val="FF7A00"/>
              </a:gs>
              <a:gs pos="70000">
                <a:srgbClr val="FF0000"/>
              </a:gs>
              <a:gs pos="100000">
                <a:srgbClr val="00B050"/>
              </a:gs>
            </a:gsLst>
            <a:lin ang="5400000" scaled="0"/>
          </a:gradFill>
        </p:spPr>
        <p:txBody>
          <a:bodyPr wrap="square" anchor="ctr" anchorCtr="0">
            <a:noAutofit/>
          </a:bodyPr>
          <a:lstStyle/>
          <a:p>
            <a:pPr algn="ctr"/>
            <a:r>
              <a:rPr lang="en-US" sz="2400" b="1" smtClean="0">
                <a:latin typeface="Times New Roman" pitchFamily="18" charset="0"/>
                <a:cs typeface="Times New Roman" pitchFamily="18" charset="0"/>
              </a:rPr>
              <a:t>S</a:t>
            </a:r>
            <a:r>
              <a:rPr lang="vi-VN" sz="2400" b="1" smtClean="0">
                <a:latin typeface="Times New Roman" pitchFamily="18" charset="0"/>
                <a:cs typeface="Times New Roman" pitchFamily="18" charset="0"/>
              </a:rPr>
              <a:t>ửa </a:t>
            </a:r>
            <a:r>
              <a:rPr lang="vi-VN" sz="2400" b="1" smtClean="0">
                <a:latin typeface="Times New Roman" pitchFamily="18" charset="0"/>
                <a:cs typeface="Times New Roman" pitchFamily="18" charset="0"/>
              </a:rPr>
              <a:t>chữa </a:t>
            </a:r>
            <a:r>
              <a:rPr lang="vi-VN" sz="2400" b="1" smtClean="0">
                <a:latin typeface="Times New Roman" pitchFamily="18" charset="0"/>
                <a:cs typeface="Times New Roman" pitchFamily="18" charset="0"/>
              </a:rPr>
              <a:t>nhỏ</a:t>
            </a:r>
            <a:endParaRPr lang="en-US" sz="2400" b="1" smtClean="0">
              <a:latin typeface="Times New Roman" pitchFamily="18" charset="0"/>
              <a:cs typeface="Times New Roman" pitchFamily="18" charset="0"/>
            </a:endParaRPr>
          </a:p>
          <a:p>
            <a:pPr algn="just"/>
            <a:r>
              <a:rPr lang="vi-VN" sz="2400" b="1" smtClean="0">
                <a:latin typeface="Times New Roman" pitchFamily="18" charset="0"/>
                <a:cs typeface="Times New Roman" pitchFamily="18" charset="0"/>
              </a:rPr>
              <a:t>Không tháo </a:t>
            </a:r>
            <a:r>
              <a:rPr lang="vi-VN" sz="2400" b="1" smtClean="0">
                <a:latin typeface="Times New Roman" pitchFamily="18" charset="0"/>
                <a:cs typeface="Times New Roman" pitchFamily="18" charset="0"/>
              </a:rPr>
              <a:t>rời máy </a:t>
            </a:r>
            <a:r>
              <a:rPr lang="vi-VN" sz="2400" smtClean="0">
                <a:latin typeface="Times New Roman" pitchFamily="18" charset="0"/>
                <a:cs typeface="Times New Roman" pitchFamily="18" charset="0"/>
              </a:rPr>
              <a:t>ra khỏi </a:t>
            </a:r>
            <a:r>
              <a:rPr lang="vi-VN" sz="2400" smtClean="0">
                <a:latin typeface="Times New Roman" pitchFamily="18" charset="0"/>
                <a:cs typeface="Times New Roman" pitchFamily="18" charset="0"/>
              </a:rPr>
              <a:t>bệ</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Trong quá </a:t>
            </a:r>
            <a:r>
              <a:rPr lang="vi-VN" sz="2400" smtClean="0">
                <a:latin typeface="Times New Roman" pitchFamily="18" charset="0"/>
                <a:cs typeface="Times New Roman" pitchFamily="18" charset="0"/>
              </a:rPr>
              <a:t>trình sửa chữa </a:t>
            </a:r>
            <a:r>
              <a:rPr lang="vi-VN" sz="2400" b="1" smtClean="0">
                <a:latin typeface="Times New Roman" pitchFamily="18" charset="0"/>
                <a:cs typeface="Times New Roman" pitchFamily="18" charset="0"/>
              </a:rPr>
              <a:t>chỉ</a:t>
            </a:r>
            <a:r>
              <a:rPr lang="vi-VN" sz="2400" smtClean="0">
                <a:latin typeface="Times New Roman" pitchFamily="18" charset="0"/>
                <a:cs typeface="Times New Roman" pitchFamily="18" charset="0"/>
              </a:rPr>
              <a:t> thay thế hoặc </a:t>
            </a:r>
            <a:r>
              <a:rPr lang="vi-VN" sz="2400" b="1" smtClean="0">
                <a:latin typeface="Times New Roman" pitchFamily="18" charset="0"/>
                <a:cs typeface="Times New Roman" pitchFamily="18" charset="0"/>
              </a:rPr>
              <a:t>sửa</a:t>
            </a:r>
            <a:r>
              <a:rPr lang="vi-VN" sz="2400" smtClean="0">
                <a:latin typeface="Times New Roman" pitchFamily="18" charset="0"/>
                <a:cs typeface="Times New Roman" pitchFamily="18" charset="0"/>
              </a:rPr>
              <a:t> chữa một số </a:t>
            </a:r>
            <a:r>
              <a:rPr lang="vi-VN" sz="2400" b="1" smtClean="0">
                <a:latin typeface="Times New Roman" pitchFamily="18" charset="0"/>
                <a:cs typeface="Times New Roman" pitchFamily="18" charset="0"/>
              </a:rPr>
              <a:t>chi tiết</a:t>
            </a:r>
            <a:r>
              <a:rPr lang="vi-VN" sz="2400" smtClean="0">
                <a:latin typeface="Times New Roman" pitchFamily="18" charset="0"/>
                <a:cs typeface="Times New Roman" pitchFamily="18" charset="0"/>
              </a:rPr>
              <a:t>, </a:t>
            </a:r>
            <a:r>
              <a:rPr lang="vi-VN" sz="2400" b="1" smtClean="0">
                <a:latin typeface="Times New Roman" pitchFamily="18" charset="0"/>
                <a:cs typeface="Times New Roman" pitchFamily="18" charset="0"/>
              </a:rPr>
              <a:t>bộ phận không cơ bản</a:t>
            </a:r>
            <a:r>
              <a:rPr lang="vi-VN"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
        <p:nvSpPr>
          <p:cNvPr id="8" name="Rectangle 7"/>
          <p:cNvSpPr/>
          <p:nvPr/>
        </p:nvSpPr>
        <p:spPr>
          <a:xfrm>
            <a:off x="6126480" y="3585865"/>
            <a:ext cx="3017520" cy="3200400"/>
          </a:xfrm>
          <a:prstGeom prst="rect">
            <a:avLst/>
          </a:prstGeom>
          <a:gradFill>
            <a:gsLst>
              <a:gs pos="0">
                <a:srgbClr val="FFF200"/>
              </a:gs>
              <a:gs pos="45000">
                <a:srgbClr val="FF7A00"/>
              </a:gs>
              <a:gs pos="70000">
                <a:srgbClr val="FF0000"/>
              </a:gs>
              <a:gs pos="100000">
                <a:srgbClr val="00B050"/>
              </a:gs>
            </a:gsLst>
            <a:lin ang="5400000" scaled="0"/>
          </a:gradFill>
        </p:spPr>
        <p:txBody>
          <a:bodyPr wrap="square" anchor="ctr" anchorCtr="0">
            <a:noAutofit/>
          </a:bodyPr>
          <a:lstStyle/>
          <a:p>
            <a:pPr algn="ctr"/>
            <a:r>
              <a:rPr lang="vi-VN" sz="2400" b="1" smtClean="0">
                <a:latin typeface="Times New Roman" pitchFamily="18" charset="0"/>
                <a:cs typeface="Times New Roman" pitchFamily="18" charset="0"/>
              </a:rPr>
              <a:t>Sửa </a:t>
            </a:r>
            <a:r>
              <a:rPr lang="vi-VN" sz="2400" b="1" smtClean="0">
                <a:latin typeface="Times New Roman" pitchFamily="18" charset="0"/>
                <a:cs typeface="Times New Roman" pitchFamily="18" charset="0"/>
              </a:rPr>
              <a:t>chữa </a:t>
            </a:r>
            <a:r>
              <a:rPr lang="vi-VN" sz="2400" b="1" smtClean="0">
                <a:latin typeface="Times New Roman" pitchFamily="18" charset="0"/>
                <a:cs typeface="Times New Roman" pitchFamily="18" charset="0"/>
              </a:rPr>
              <a:t>lớn</a:t>
            </a:r>
            <a:endParaRPr lang="en-US" sz="2400" b="1"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phải </a:t>
            </a:r>
            <a:r>
              <a:rPr lang="vi-VN" sz="2400" smtClean="0">
                <a:latin typeface="Times New Roman" pitchFamily="18" charset="0"/>
                <a:cs typeface="Times New Roman" pitchFamily="18" charset="0"/>
              </a:rPr>
              <a:t>tháo rời máy ra khỏi bệ, khối lượng sửa chữa lớn, phải sửa và thay thế nhiều bộ phận, chi tiết cơ bản nhất của máy.</a:t>
            </a:r>
          </a:p>
        </p:txBody>
      </p:sp>
      <p:sp>
        <p:nvSpPr>
          <p:cNvPr id="9" name="Rectangle 8"/>
          <p:cNvSpPr/>
          <p:nvPr/>
        </p:nvSpPr>
        <p:spPr>
          <a:xfrm>
            <a:off x="-1" y="1771471"/>
            <a:ext cx="9128760" cy="1200329"/>
          </a:xfrm>
          <a:prstGeom prst="rect">
            <a:avLst/>
          </a:prstGeom>
          <a:solidFill>
            <a:schemeClr val="accent6">
              <a:lumMod val="20000"/>
              <a:lumOff val="80000"/>
            </a:schemeClr>
          </a:solidFill>
        </p:spPr>
        <p:style>
          <a:lnRef idx="0">
            <a:schemeClr val="accent5"/>
          </a:lnRef>
          <a:fillRef idx="3">
            <a:schemeClr val="accent5"/>
          </a:fillRef>
          <a:effectRef idx="3">
            <a:schemeClr val="accent5"/>
          </a:effectRef>
          <a:fontRef idx="minor">
            <a:schemeClr val="lt1"/>
          </a:fontRef>
        </p:style>
        <p:txBody>
          <a:bodyPr wrap="square" anchor="ctr" anchorCtr="0">
            <a:spAutoFit/>
          </a:bodyPr>
          <a:lstStyle/>
          <a:p>
            <a:pPr algn="just"/>
            <a:r>
              <a:rPr lang="vi-VN" sz="2400" b="1" smtClean="0">
                <a:solidFill>
                  <a:schemeClr val="tx1"/>
                </a:solidFill>
                <a:latin typeface="Times New Roman" pitchFamily="18" charset="0"/>
                <a:cs typeface="Times New Roman" pitchFamily="18" charset="0"/>
              </a:rPr>
              <a:t>Bao gồm</a:t>
            </a:r>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tra </a:t>
            </a:r>
            <a:r>
              <a:rPr lang="vi-VN" sz="2400" smtClean="0">
                <a:solidFill>
                  <a:schemeClr val="tx1"/>
                </a:solidFill>
                <a:latin typeface="Times New Roman" pitchFamily="18" charset="0"/>
                <a:cs typeface="Times New Roman" pitchFamily="18" charset="0"/>
              </a:rPr>
              <a:t>và thay dầu mỡ</a:t>
            </a:r>
            <a:r>
              <a:rPr lang="vi-VN" sz="2400" smtClean="0">
                <a:solidFill>
                  <a:schemeClr val="tx1"/>
                </a:solidFill>
                <a:latin typeface="Times New Roman" pitchFamily="18" charset="0"/>
                <a:cs typeface="Times New Roman" pitchFamily="18" charset="0"/>
              </a:rPr>
              <a:t>,</a:t>
            </a:r>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giữ máy </a:t>
            </a:r>
            <a:r>
              <a:rPr lang="vi-VN" sz="2400" smtClean="0">
                <a:solidFill>
                  <a:schemeClr val="tx1"/>
                </a:solidFill>
                <a:latin typeface="Times New Roman" pitchFamily="18" charset="0"/>
                <a:cs typeface="Times New Roman" pitchFamily="18" charset="0"/>
              </a:rPr>
              <a:t>móc sạch sẽ</a:t>
            </a:r>
            <a:r>
              <a:rPr lang="vi-VN" sz="2400" smtClean="0">
                <a:solidFill>
                  <a:schemeClr val="tx1"/>
                </a:solidFill>
                <a:latin typeface="Times New Roman" pitchFamily="18" charset="0"/>
                <a:cs typeface="Times New Roman" pitchFamily="18" charset="0"/>
              </a:rPr>
              <a:t>,</a:t>
            </a:r>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tránh ẩm,</a:t>
            </a:r>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nội </a:t>
            </a:r>
            <a:r>
              <a:rPr lang="vi-VN" sz="2400" smtClean="0">
                <a:solidFill>
                  <a:schemeClr val="tx1"/>
                </a:solidFill>
                <a:latin typeface="Times New Roman" pitchFamily="18" charset="0"/>
                <a:cs typeface="Times New Roman" pitchFamily="18" charset="0"/>
              </a:rPr>
              <a:t>quy bảo </a:t>
            </a:r>
            <a:r>
              <a:rPr lang="vi-VN" sz="2400" smtClean="0">
                <a:solidFill>
                  <a:schemeClr val="tx1"/>
                </a:solidFill>
                <a:latin typeface="Times New Roman" pitchFamily="18" charset="0"/>
                <a:cs typeface="Times New Roman" pitchFamily="18" charset="0"/>
              </a:rPr>
              <a:t>quản,</a:t>
            </a:r>
            <a:r>
              <a:rPr lang="vi-VN" sz="2400" smtClean="0">
                <a:solidFill>
                  <a:schemeClr val="tx1"/>
                </a:solidFill>
                <a:latin typeface="Times New Roman" pitchFamily="18" charset="0"/>
                <a:cs typeface="Times New Roman" pitchFamily="18" charset="0"/>
              </a:rPr>
              <a:t> </a:t>
            </a:r>
            <a:r>
              <a:rPr lang="vi-VN" sz="2400">
                <a:solidFill>
                  <a:schemeClr val="tx1"/>
                </a:solidFill>
                <a:latin typeface="Times New Roman" pitchFamily="18" charset="0"/>
                <a:cs typeface="Times New Roman" pitchFamily="18" charset="0"/>
              </a:rPr>
              <a:t>vận </a:t>
            </a:r>
            <a:r>
              <a:rPr lang="vi-VN" sz="2400" smtClean="0">
                <a:solidFill>
                  <a:schemeClr val="tx1"/>
                </a:solidFill>
                <a:latin typeface="Times New Roman" pitchFamily="18" charset="0"/>
                <a:cs typeface="Times New Roman" pitchFamily="18" charset="0"/>
              </a:rPr>
              <a:t>hành </a:t>
            </a:r>
            <a:r>
              <a:rPr lang="vi-VN" sz="2400" smtClean="0">
                <a:solidFill>
                  <a:schemeClr val="tx1"/>
                </a:solidFill>
                <a:latin typeface="Times New Roman" pitchFamily="18" charset="0"/>
                <a:cs typeface="Times New Roman" pitchFamily="18" charset="0"/>
              </a:rPr>
              <a:t>máy.</a:t>
            </a:r>
            <a:r>
              <a:rPr lang="en-US" sz="2400" smtClean="0">
                <a:solidFill>
                  <a:schemeClr val="tx1"/>
                </a:solidFill>
                <a:latin typeface="Times New Roman" pitchFamily="18" charset="0"/>
                <a:cs typeface="Times New Roman" pitchFamily="18" charset="0"/>
              </a:rPr>
              <a:t> </a:t>
            </a:r>
            <a:r>
              <a:rPr lang="vi-VN" sz="2400" smtClean="0">
                <a:solidFill>
                  <a:schemeClr val="tx1"/>
                </a:solidFill>
                <a:latin typeface="Times New Roman" pitchFamily="18" charset="0"/>
                <a:cs typeface="Times New Roman" pitchFamily="18" charset="0"/>
              </a:rPr>
              <a:t>Thường xuyên </a:t>
            </a:r>
            <a:r>
              <a:rPr lang="vi-VN" sz="2400" smtClean="0">
                <a:solidFill>
                  <a:schemeClr val="tx1"/>
                </a:solidFill>
                <a:latin typeface="Times New Roman" pitchFamily="18" charset="0"/>
                <a:cs typeface="Times New Roman" pitchFamily="18" charset="0"/>
              </a:rPr>
              <a:t>theo dõi sự </a:t>
            </a:r>
            <a:r>
              <a:rPr lang="vi-VN" sz="2400" smtClean="0">
                <a:solidFill>
                  <a:schemeClr val="tx1"/>
                </a:solidFill>
                <a:latin typeface="Times New Roman" pitchFamily="18" charset="0"/>
                <a:cs typeface="Times New Roman" pitchFamily="18" charset="0"/>
              </a:rPr>
              <a:t>cố.</a:t>
            </a:r>
            <a:endParaRPr lang="en-US" sz="2400" smtClean="0">
              <a:solidFill>
                <a:schemeClr val="tx1"/>
              </a:solidFill>
              <a:latin typeface="Times New Roman" pitchFamily="18" charset="0"/>
              <a:cs typeface="Times New Roman" pitchFamily="18" charset="0"/>
            </a:endParaRPr>
          </a:p>
          <a:p>
            <a:pPr algn="just"/>
            <a:r>
              <a:rPr lang="en-US" sz="2400" b="1" smtClean="0">
                <a:solidFill>
                  <a:schemeClr val="tx1"/>
                </a:solidFill>
                <a:latin typeface="Times New Roman" pitchFamily="18" charset="0"/>
                <a:cs typeface="Times New Roman" pitchFamily="18" charset="0"/>
              </a:rPr>
              <a:t>Do </a:t>
            </a:r>
            <a:r>
              <a:rPr lang="vi-VN" sz="2400" b="1" smtClean="0">
                <a:solidFill>
                  <a:schemeClr val="tx1"/>
                </a:solidFill>
                <a:latin typeface="Times New Roman" pitchFamily="18" charset="0"/>
                <a:cs typeface="Times New Roman" pitchFamily="18" charset="0"/>
              </a:rPr>
              <a:t>Bản thân </a:t>
            </a:r>
            <a:r>
              <a:rPr lang="vi-VN" sz="2400" b="1" smtClean="0">
                <a:solidFill>
                  <a:schemeClr val="tx1"/>
                </a:solidFill>
                <a:latin typeface="Times New Roman" pitchFamily="18" charset="0"/>
                <a:cs typeface="Times New Roman" pitchFamily="18" charset="0"/>
              </a:rPr>
              <a:t>công nhân </a:t>
            </a:r>
            <a:r>
              <a:rPr lang="vi-VN" sz="2400" smtClean="0">
                <a:solidFill>
                  <a:schemeClr val="tx1"/>
                </a:solidFill>
                <a:latin typeface="Times New Roman" pitchFamily="18" charset="0"/>
                <a:cs typeface="Times New Roman" pitchFamily="18" charset="0"/>
              </a:rPr>
              <a:t>đứng máy </a:t>
            </a:r>
            <a:r>
              <a:rPr lang="vi-VN" sz="2400" b="1" smtClean="0">
                <a:solidFill>
                  <a:schemeClr val="tx1"/>
                </a:solidFill>
                <a:latin typeface="Times New Roman" pitchFamily="18" charset="0"/>
                <a:cs typeface="Times New Roman" pitchFamily="18" charset="0"/>
              </a:rPr>
              <a:t>thực hiện</a:t>
            </a:r>
            <a:r>
              <a:rPr lang="vi-VN" sz="2400" smtClean="0">
                <a:solidFill>
                  <a:schemeClr val="tx1"/>
                </a:solidFill>
                <a:latin typeface="Times New Roman" pitchFamily="18" charset="0"/>
                <a:cs typeface="Times New Roman" pitchFamily="18" charset="0"/>
              </a:rPr>
              <a:t>.</a:t>
            </a:r>
          </a:p>
        </p:txBody>
      </p:sp>
      <p:sp>
        <p:nvSpPr>
          <p:cNvPr id="10" name="Rectangle 9"/>
          <p:cNvSpPr/>
          <p:nvPr/>
        </p:nvSpPr>
        <p:spPr>
          <a:xfrm>
            <a:off x="1689606" y="605135"/>
            <a:ext cx="5749547" cy="461665"/>
          </a:xfrm>
          <a:prstGeom prst="rect">
            <a:avLst/>
          </a:prstGeom>
          <a:solidFill>
            <a:srgbClr val="FFFF00"/>
          </a:solidFill>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vi-VN" sz="2400" b="1" i="1" smtClean="0">
                <a:solidFill>
                  <a:schemeClr val="tx1"/>
                </a:solidFill>
                <a:latin typeface="Times New Roman" pitchFamily="18" charset="0"/>
                <a:cs typeface="Times New Roman" pitchFamily="18" charset="0"/>
              </a:rPr>
              <a:t>Nội dung</a:t>
            </a:r>
            <a:endParaRPr lang="vi-VN" sz="2400" smtClean="0">
              <a:solidFill>
                <a:schemeClr val="tx1"/>
              </a:solidFill>
              <a:latin typeface="Times New Roman" pitchFamily="18" charset="0"/>
              <a:cs typeface="Times New Roman" pitchFamily="18" charset="0"/>
            </a:endParaRPr>
          </a:p>
        </p:txBody>
      </p:sp>
      <p:sp>
        <p:nvSpPr>
          <p:cNvPr id="11" name="Rectangle 10"/>
          <p:cNvSpPr/>
          <p:nvPr/>
        </p:nvSpPr>
        <p:spPr>
          <a:xfrm>
            <a:off x="0" y="1214735"/>
            <a:ext cx="9144000" cy="461665"/>
          </a:xfrm>
          <a:prstGeom prst="rect">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gradFill>
        </p:spPr>
        <p:txBody>
          <a:bodyPr wrap="square">
            <a:spAutoFit/>
          </a:bodyPr>
          <a:lstStyle/>
          <a:p>
            <a:pPr algn="ctr"/>
            <a:r>
              <a:rPr lang="vi-VN" sz="2400" b="1" smtClean="0">
                <a:latin typeface="Times New Roman" pitchFamily="18" charset="0"/>
                <a:cs typeface="Times New Roman" pitchFamily="18" charset="0"/>
              </a:rPr>
              <a:t>BẢO DƯỠNG MÁY MÓC THIẾT BỊ</a:t>
            </a:r>
            <a:endParaRPr lang="vi-VN" sz="2400" b="1" smtClean="0">
              <a:latin typeface="Times New Roman" pitchFamily="18" charset="0"/>
              <a:cs typeface="Times New Roman" pitchFamily="18" charset="0"/>
            </a:endParaRPr>
          </a:p>
        </p:txBody>
      </p:sp>
    </p:spTree>
    <p:extLst>
      <p:ext uri="{BB962C8B-B14F-4D97-AF65-F5344CB8AC3E}">
        <p14:creationId xmlns:p14="http://schemas.microsoft.com/office/powerpoint/2010/main" val="3832151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style.rotation</p:attrName>
                                        </p:attrNameLst>
                                      </p:cBhvr>
                                      <p:tavLst>
                                        <p:tav tm="0">
                                          <p:val>
                                            <p:fltVal val="90"/>
                                          </p:val>
                                        </p:tav>
                                        <p:tav tm="100000">
                                          <p:val>
                                            <p:fltVal val="0"/>
                                          </p:val>
                                        </p:tav>
                                      </p:tavLst>
                                    </p:anim>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bg/>
                                          </p:spTgt>
                                        </p:tgtEl>
                                        <p:attrNameLst>
                                          <p:attrName>style.visibility</p:attrName>
                                        </p:attrNameLst>
                                      </p:cBhvr>
                                      <p:to>
                                        <p:strVal val="visible"/>
                                      </p:to>
                                    </p:set>
                                    <p:animEffect transition="in" filter="barn(inVertical)">
                                      <p:cBhvr>
                                        <p:cTn id="22" dur="500"/>
                                        <p:tgtEl>
                                          <p:spTgt spid="9">
                                            <p:bg/>
                                          </p:spTgt>
                                        </p:tgtEl>
                                      </p:cBhvr>
                                    </p:animEffect>
                                  </p:childTnLst>
                                </p:cTn>
                              </p:par>
                            </p:childTnLst>
                          </p:cTn>
                        </p:par>
                        <p:par>
                          <p:cTn id="23" fill="hold">
                            <p:stCondLst>
                              <p:cond delay="500"/>
                            </p:stCondLst>
                            <p:childTnLst>
                              <p:par>
                                <p:cTn id="24" presetID="16" presetClass="entr" presetSubtype="21" fill="hold" grpId="0" nodeType="after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barn(inVertical)">
                                      <p:cBhvr>
                                        <p:cTn id="26" dur="500"/>
                                        <p:tgtEl>
                                          <p:spTgt spid="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9">
                                            <p:txEl>
                                              <p:pRg st="1" end="1"/>
                                            </p:txEl>
                                          </p:spTgt>
                                        </p:tgtEl>
                                        <p:attrNameLst>
                                          <p:attrName>style.visibility</p:attrName>
                                        </p:attrNameLst>
                                      </p:cBhvr>
                                      <p:to>
                                        <p:strVal val="visible"/>
                                      </p:to>
                                    </p:set>
                                    <p:animEffect transition="in" filter="barn(inVertical)">
                                      <p:cBhvr>
                                        <p:cTn id="31" dur="500"/>
                                        <p:tgtEl>
                                          <p:spTgt spid="9">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fltVal val="0"/>
                                          </p:val>
                                        </p:tav>
                                        <p:tav tm="100000">
                                          <p:val>
                                            <p:strVal val="#ppt_w"/>
                                          </p:val>
                                        </p:tav>
                                      </p:tavLst>
                                    </p:anim>
                                    <p:anim calcmode="lin" valueType="num">
                                      <p:cBhvr>
                                        <p:cTn id="37" dur="500" fill="hold"/>
                                        <p:tgtEl>
                                          <p:spTgt spid="6"/>
                                        </p:tgtEl>
                                        <p:attrNameLst>
                                          <p:attrName>ppt_h</p:attrName>
                                        </p:attrNameLst>
                                      </p:cBhvr>
                                      <p:tavLst>
                                        <p:tav tm="0">
                                          <p:val>
                                            <p:fltVal val="0"/>
                                          </p:val>
                                        </p:tav>
                                        <p:tav tm="100000">
                                          <p:val>
                                            <p:strVal val="#ppt_h"/>
                                          </p:val>
                                        </p:tav>
                                      </p:tavLst>
                                    </p:anim>
                                    <p:animEffect transition="in" filter="fade">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7">
                                            <p:bg/>
                                          </p:spTgt>
                                        </p:tgtEl>
                                        <p:attrNameLst>
                                          <p:attrName>style.visibility</p:attrName>
                                        </p:attrNameLst>
                                      </p:cBhvr>
                                      <p:to>
                                        <p:strVal val="visible"/>
                                      </p:to>
                                    </p:set>
                                    <p:animEffect transition="in" filter="fade">
                                      <p:cBhvr>
                                        <p:cTn id="43" dur="500"/>
                                        <p:tgtEl>
                                          <p:spTgt spid="7">
                                            <p:bg/>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7">
                                            <p:txEl>
                                              <p:pRg st="0" end="0"/>
                                            </p:txEl>
                                          </p:spTgt>
                                        </p:tgtEl>
                                        <p:attrNameLst>
                                          <p:attrName>style.visibility</p:attrName>
                                        </p:attrNameLst>
                                      </p:cBhvr>
                                      <p:to>
                                        <p:strVal val="visible"/>
                                      </p:to>
                                    </p:set>
                                    <p:animEffect transition="in" filter="fade">
                                      <p:cBhvr>
                                        <p:cTn id="48" dur="500"/>
                                        <p:tgtEl>
                                          <p:spTgt spid="7">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7">
                                            <p:txEl>
                                              <p:pRg st="1" end="1"/>
                                            </p:txEl>
                                          </p:spTgt>
                                        </p:tgtEl>
                                        <p:attrNameLst>
                                          <p:attrName>style.visibility</p:attrName>
                                        </p:attrNameLst>
                                      </p:cBhvr>
                                      <p:to>
                                        <p:strVal val="visible"/>
                                      </p:to>
                                    </p:set>
                                    <p:animEffect transition="in" filter="fade">
                                      <p:cBhvr>
                                        <p:cTn id="53" dur="500"/>
                                        <p:tgtEl>
                                          <p:spTgt spid="7">
                                            <p:txEl>
                                              <p:pRg st="1" end="1"/>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7">
                                            <p:txEl>
                                              <p:pRg st="2" end="2"/>
                                            </p:txEl>
                                          </p:spTgt>
                                        </p:tgtEl>
                                        <p:attrNameLst>
                                          <p:attrName>style.visibility</p:attrName>
                                        </p:attrNameLst>
                                      </p:cBhvr>
                                      <p:to>
                                        <p:strVal val="visible"/>
                                      </p:to>
                                    </p:set>
                                    <p:animEffect transition="in" filter="fade">
                                      <p:cBhvr>
                                        <p:cTn id="58" dur="500"/>
                                        <p:tgtEl>
                                          <p:spTgt spid="7">
                                            <p:txEl>
                                              <p:pRg st="2" end="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4">
                                            <p:bg/>
                                          </p:spTgt>
                                        </p:tgtEl>
                                        <p:attrNameLst>
                                          <p:attrName>style.visibility</p:attrName>
                                        </p:attrNameLst>
                                      </p:cBhvr>
                                      <p:to>
                                        <p:strVal val="visible"/>
                                      </p:to>
                                    </p:set>
                                    <p:animEffect transition="in" filter="fade">
                                      <p:cBhvr>
                                        <p:cTn id="63" dur="500"/>
                                        <p:tgtEl>
                                          <p:spTgt spid="4">
                                            <p:bg/>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4">
                                            <p:txEl>
                                              <p:pRg st="0" end="0"/>
                                            </p:txEl>
                                          </p:spTgt>
                                        </p:tgtEl>
                                        <p:attrNameLst>
                                          <p:attrName>style.visibility</p:attrName>
                                        </p:attrNameLst>
                                      </p:cBhvr>
                                      <p:to>
                                        <p:strVal val="visible"/>
                                      </p:to>
                                    </p:set>
                                    <p:animEffect transition="in" filter="fade">
                                      <p:cBhvr>
                                        <p:cTn id="68" dur="500"/>
                                        <p:tgtEl>
                                          <p:spTgt spid="4">
                                            <p:txEl>
                                              <p:pRg st="0" end="0"/>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4">
                                            <p:txEl>
                                              <p:pRg st="1" end="1"/>
                                            </p:txEl>
                                          </p:spTgt>
                                        </p:tgtEl>
                                        <p:attrNameLst>
                                          <p:attrName>style.visibility</p:attrName>
                                        </p:attrNameLst>
                                      </p:cBhvr>
                                      <p:to>
                                        <p:strVal val="visible"/>
                                      </p:to>
                                    </p:set>
                                    <p:animEffect transition="in" filter="fade">
                                      <p:cBhvr>
                                        <p:cTn id="73" dur="500"/>
                                        <p:tgtEl>
                                          <p:spTgt spid="4">
                                            <p:txEl>
                                              <p:pRg st="1" end="1"/>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8">
                                            <p:bg/>
                                          </p:spTgt>
                                        </p:tgtEl>
                                        <p:attrNameLst>
                                          <p:attrName>style.visibility</p:attrName>
                                        </p:attrNameLst>
                                      </p:cBhvr>
                                      <p:to>
                                        <p:strVal val="visible"/>
                                      </p:to>
                                    </p:set>
                                    <p:animEffect transition="in" filter="fade">
                                      <p:cBhvr>
                                        <p:cTn id="78" dur="500"/>
                                        <p:tgtEl>
                                          <p:spTgt spid="8">
                                            <p:bg/>
                                          </p:spTgt>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8">
                                            <p:txEl>
                                              <p:pRg st="0" end="0"/>
                                            </p:txEl>
                                          </p:spTgt>
                                        </p:tgtEl>
                                        <p:attrNameLst>
                                          <p:attrName>style.visibility</p:attrName>
                                        </p:attrNameLst>
                                      </p:cBhvr>
                                      <p:to>
                                        <p:strVal val="visible"/>
                                      </p:to>
                                    </p:set>
                                    <p:animEffect transition="in" filter="fade">
                                      <p:cBhvr>
                                        <p:cTn id="83" dur="500"/>
                                        <p:tgtEl>
                                          <p:spTgt spid="8">
                                            <p:txEl>
                                              <p:pRg st="0" end="0"/>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8">
                                            <p:txEl>
                                              <p:pRg st="1" end="1"/>
                                            </p:txEl>
                                          </p:spTgt>
                                        </p:tgtEl>
                                        <p:attrNameLst>
                                          <p:attrName>style.visibility</p:attrName>
                                        </p:attrNameLst>
                                      </p:cBhvr>
                                      <p:to>
                                        <p:strVal val="visible"/>
                                      </p:to>
                                    </p:set>
                                    <p:animEffect transition="in" filter="fade">
                                      <p:cBhvr>
                                        <p:cTn id="88"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6" grpId="0" animBg="1"/>
      <p:bldP spid="7" grpId="0" build="p" animBg="1"/>
      <p:bldP spid="8" grpId="0" build="p" animBg="1"/>
      <p:bldP spid="9" grpId="0" uiExpand="1" build="p"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82" y="5152717"/>
            <a:ext cx="9144000" cy="1569660"/>
          </a:xfrm>
          <a:prstGeom prst="rect">
            <a:avLst/>
          </a:prstGeom>
          <a:solidFill>
            <a:schemeClr val="accent6">
              <a:lumMod val="20000"/>
              <a:lumOff val="80000"/>
            </a:schemeClr>
          </a:solidFill>
        </p:spPr>
        <p:txBody>
          <a:bodyPr wrap="square">
            <a:spAutoFit/>
          </a:bodyPr>
          <a:lstStyle/>
          <a:p>
            <a:pPr algn="just"/>
            <a:r>
              <a:rPr lang="vi-VN" sz="2400" b="1" i="1" smtClean="0">
                <a:solidFill>
                  <a:srgbClr val="FF0000"/>
                </a:solidFill>
                <a:latin typeface="Times New Roman" pitchFamily="18" charset="0"/>
                <a:cs typeface="Times New Roman" pitchFamily="18" charset="0"/>
              </a:rPr>
              <a:t>Sửa </a:t>
            </a:r>
            <a:r>
              <a:rPr lang="vi-VN" sz="2400" b="1" i="1" smtClean="0">
                <a:solidFill>
                  <a:srgbClr val="FF0000"/>
                </a:solidFill>
                <a:latin typeface="Times New Roman" pitchFamily="18" charset="0"/>
                <a:cs typeface="Times New Roman" pitchFamily="18" charset="0"/>
              </a:rPr>
              <a:t>chữa hỗn hợp</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tận </a:t>
            </a:r>
            <a:r>
              <a:rPr lang="vi-VN" sz="2400" smtClean="0">
                <a:latin typeface="Times New Roman" pitchFamily="18" charset="0"/>
                <a:cs typeface="Times New Roman" pitchFamily="18" charset="0"/>
              </a:rPr>
              <a:t>dụng được ưu điểm, đồng thời cũng khắc phục được nhược điểm của hai hình thức sửa chữa trên. </a:t>
            </a:r>
            <a:r>
              <a:rPr lang="en-US" sz="2400" smtClean="0">
                <a:latin typeface="Times New Roman" pitchFamily="18" charset="0"/>
                <a:cs typeface="Times New Roman" pitchFamily="18" charset="0"/>
              </a:rPr>
              <a:t>Thường </a:t>
            </a:r>
            <a:r>
              <a:rPr lang="vi-VN" sz="2400" b="1" i="1" smtClean="0">
                <a:latin typeface="Times New Roman" pitchFamily="18" charset="0"/>
                <a:cs typeface="Times New Roman" pitchFamily="18" charset="0"/>
              </a:rPr>
              <a:t>sửa </a:t>
            </a:r>
            <a:r>
              <a:rPr lang="vi-VN" sz="2400" b="1" i="1" smtClean="0">
                <a:latin typeface="Times New Roman" pitchFamily="18" charset="0"/>
                <a:cs typeface="Times New Roman" pitchFamily="18" charset="0"/>
              </a:rPr>
              <a:t>chữa vừa và lớn do bộ phận </a:t>
            </a:r>
            <a:r>
              <a:rPr lang="en-US" sz="2400" b="1" i="1" smtClean="0">
                <a:latin typeface="Times New Roman" pitchFamily="18" charset="0"/>
                <a:cs typeface="Times New Roman" pitchFamily="18" charset="0"/>
              </a:rPr>
              <a:t>riêng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đảm </a:t>
            </a:r>
            <a:r>
              <a:rPr lang="vi-VN" sz="2400" smtClean="0">
                <a:latin typeface="Times New Roman" pitchFamily="18" charset="0"/>
                <a:cs typeface="Times New Roman" pitchFamily="18" charset="0"/>
              </a:rPr>
              <a:t>nhận, còn </a:t>
            </a:r>
            <a:r>
              <a:rPr lang="vi-VN" sz="2400" b="1" i="1" smtClean="0">
                <a:latin typeface="Times New Roman" pitchFamily="18" charset="0"/>
                <a:cs typeface="Times New Roman" pitchFamily="18" charset="0"/>
              </a:rPr>
              <a:t>sửa chữa </a:t>
            </a:r>
            <a:r>
              <a:rPr lang="vi-VN" sz="2400" b="1" i="1" smtClean="0">
                <a:latin typeface="Times New Roman" pitchFamily="18" charset="0"/>
                <a:cs typeface="Times New Roman" pitchFamily="18" charset="0"/>
              </a:rPr>
              <a:t>nhỏ</a:t>
            </a:r>
            <a:r>
              <a:rPr lang="en-US" sz="2400" b="1" i="1" smtClean="0">
                <a:latin typeface="Times New Roman" pitchFamily="18" charset="0"/>
                <a:cs typeface="Times New Roman" pitchFamily="18" charset="0"/>
              </a:rPr>
              <a:t>,</a:t>
            </a:r>
            <a:r>
              <a:rPr lang="vi-VN" sz="2400" b="1" i="1"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bảo dưỡng và kiểm tra định kỳ do từng phân xưởng sản xuất</a:t>
            </a:r>
            <a:r>
              <a:rPr lang="vi-VN" sz="2400" smtClean="0">
                <a:latin typeface="Times New Roman" pitchFamily="18" charset="0"/>
                <a:cs typeface="Times New Roman" pitchFamily="18" charset="0"/>
              </a:rPr>
              <a:t> tự làm.</a:t>
            </a:r>
          </a:p>
        </p:txBody>
      </p:sp>
      <p:sp>
        <p:nvSpPr>
          <p:cNvPr id="3" name="Rectangle 2"/>
          <p:cNvSpPr/>
          <p:nvPr/>
        </p:nvSpPr>
        <p:spPr>
          <a:xfrm>
            <a:off x="4482" y="-1"/>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4.5 MÁY MÓC THIẾT BỊ TRONG SẢN XUẤT</a:t>
            </a:r>
          </a:p>
        </p:txBody>
      </p:sp>
      <p:sp>
        <p:nvSpPr>
          <p:cNvPr id="5" name="Rectangle 4"/>
          <p:cNvSpPr/>
          <p:nvPr/>
        </p:nvSpPr>
        <p:spPr>
          <a:xfrm>
            <a:off x="0" y="1200329"/>
            <a:ext cx="9144000" cy="461665"/>
          </a:xfrm>
          <a:prstGeom prst="rect">
            <a:avLst/>
          </a:prstGeom>
          <a:solidFill>
            <a:schemeClr val="accent6">
              <a:lumMod val="20000"/>
              <a:lumOff val="80000"/>
            </a:schemeClr>
          </a:solidFill>
        </p:spPr>
        <p:txBody>
          <a:bodyPr wrap="square">
            <a:spAutoFit/>
          </a:bodyPr>
          <a:lstStyle/>
          <a:p>
            <a:pPr algn="ctr"/>
            <a:r>
              <a:rPr lang="vi-VN" sz="2400" b="1" smtClean="0">
                <a:latin typeface="Times New Roman" pitchFamily="18" charset="0"/>
                <a:cs typeface="Times New Roman" pitchFamily="18" charset="0"/>
              </a:rPr>
              <a:t>Các </a:t>
            </a:r>
            <a:r>
              <a:rPr lang="vi-VN" sz="2400" b="1" smtClean="0">
                <a:latin typeface="Times New Roman" pitchFamily="18" charset="0"/>
                <a:cs typeface="Times New Roman" pitchFamily="18" charset="0"/>
              </a:rPr>
              <a:t>hình thức tổ chức công tác sửa </a:t>
            </a:r>
            <a:r>
              <a:rPr lang="vi-VN" sz="2400" b="1" smtClean="0">
                <a:latin typeface="Times New Roman" pitchFamily="18" charset="0"/>
                <a:cs typeface="Times New Roman" pitchFamily="18" charset="0"/>
              </a:rPr>
              <a:t>chữa</a:t>
            </a:r>
            <a:endParaRPr lang="vi-VN" sz="2400" b="1" smtClean="0">
              <a:latin typeface="Times New Roman" pitchFamily="18" charset="0"/>
              <a:cs typeface="Times New Roman" pitchFamily="18" charset="0"/>
            </a:endParaRPr>
          </a:p>
        </p:txBody>
      </p:sp>
      <p:sp>
        <p:nvSpPr>
          <p:cNvPr id="6" name="Rectangle 5"/>
          <p:cNvSpPr/>
          <p:nvPr/>
        </p:nvSpPr>
        <p:spPr>
          <a:xfrm>
            <a:off x="4482" y="1644065"/>
            <a:ext cx="9144000" cy="1938992"/>
          </a:xfrm>
          <a:prstGeom prst="rect">
            <a:avLst/>
          </a:prstGeom>
          <a:solidFill>
            <a:schemeClr val="accent6">
              <a:lumMod val="20000"/>
              <a:lumOff val="80000"/>
            </a:schemeClr>
          </a:solidFill>
        </p:spPr>
        <p:txBody>
          <a:bodyPr wrap="square">
            <a:spAutoFit/>
          </a:bodyPr>
          <a:lstStyle/>
          <a:p>
            <a:pPr algn="just"/>
            <a:r>
              <a:rPr lang="vi-VN" sz="2400" b="1" i="1" smtClean="0">
                <a:solidFill>
                  <a:srgbClr val="FF0000"/>
                </a:solidFill>
                <a:latin typeface="Times New Roman" pitchFamily="18" charset="0"/>
                <a:cs typeface="Times New Roman" pitchFamily="18" charset="0"/>
              </a:rPr>
              <a:t>Sửa </a:t>
            </a:r>
            <a:r>
              <a:rPr lang="vi-VN" sz="2400" b="1" i="1" smtClean="0">
                <a:solidFill>
                  <a:srgbClr val="FF0000"/>
                </a:solidFill>
                <a:latin typeface="Times New Roman" pitchFamily="18" charset="0"/>
                <a:cs typeface="Times New Roman" pitchFamily="18" charset="0"/>
              </a:rPr>
              <a:t>chữa phân tán</a:t>
            </a:r>
            <a:r>
              <a:rPr lang="en-US" sz="2400" b="1" i="1" smtClean="0">
                <a:latin typeface="Times New Roman" pitchFamily="18" charset="0"/>
                <a:cs typeface="Times New Roman" pitchFamily="18" charset="0"/>
              </a:rPr>
              <a:t>: </a:t>
            </a:r>
            <a:r>
              <a:rPr lang="vi-VN" sz="2400" smtClean="0">
                <a:latin typeface="Times New Roman" pitchFamily="18" charset="0"/>
                <a:cs typeface="Times New Roman" pitchFamily="18" charset="0"/>
              </a:rPr>
              <a:t>các </a:t>
            </a:r>
            <a:r>
              <a:rPr lang="vi-VN" sz="2400" smtClean="0">
                <a:latin typeface="Times New Roman" pitchFamily="18" charset="0"/>
                <a:cs typeface="Times New Roman" pitchFamily="18" charset="0"/>
              </a:rPr>
              <a:t>phân xưởng </a:t>
            </a:r>
            <a:r>
              <a:rPr lang="vi-VN" sz="2400">
                <a:latin typeface="Times New Roman" pitchFamily="18" charset="0"/>
                <a:cs typeface="Times New Roman" pitchFamily="18" charset="0"/>
              </a:rPr>
              <a:t>tự tổ </a:t>
            </a:r>
            <a:r>
              <a:rPr lang="vi-VN" sz="2400" smtClean="0">
                <a:latin typeface="Times New Roman" pitchFamily="18" charset="0"/>
                <a:cs typeface="Times New Roman" pitchFamily="18" charset="0"/>
              </a:rPr>
              <a:t>chức sửa </a:t>
            </a:r>
            <a:r>
              <a:rPr lang="vi-VN" sz="2400" smtClean="0">
                <a:latin typeface="Times New Roman" pitchFamily="18" charset="0"/>
                <a:cs typeface="Times New Roman" pitchFamily="18" charset="0"/>
              </a:rPr>
              <a:t>chữa</a:t>
            </a:r>
            <a:endParaRPr lang="vi-VN" sz="2400" smtClean="0">
              <a:latin typeface="Times New Roman" pitchFamily="18" charset="0"/>
              <a:cs typeface="Times New Roman" pitchFamily="18" charset="0"/>
            </a:endParaRPr>
          </a:p>
          <a:p>
            <a:pPr algn="just"/>
            <a:r>
              <a:rPr lang="vi-VN" sz="2400" b="1" i="1" smtClean="0">
                <a:latin typeface="Times New Roman" pitchFamily="18" charset="0"/>
                <a:cs typeface="Times New Roman" pitchFamily="18" charset="0"/>
              </a:rPr>
              <a:t>Ưu điểm</a:t>
            </a:r>
            <a:r>
              <a:rPr lang="vi-VN" sz="2400" smtClean="0">
                <a:latin typeface="Times New Roman" pitchFamily="18" charset="0"/>
                <a:cs typeface="Times New Roman" pitchFamily="18" charset="0"/>
              </a:rPr>
              <a:t>: Kết hợp được sửa chữa với sản xuất và sửa chữa kịp thời</a:t>
            </a:r>
          </a:p>
          <a:p>
            <a:pPr algn="just"/>
            <a:r>
              <a:rPr lang="vi-VN" sz="2400" b="1" i="1" smtClean="0">
                <a:latin typeface="Times New Roman" pitchFamily="18" charset="0"/>
                <a:cs typeface="Times New Roman" pitchFamily="18" charset="0"/>
              </a:rPr>
              <a:t>Nhược điểm</a:t>
            </a:r>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không </a:t>
            </a:r>
            <a:r>
              <a:rPr lang="vi-VN" sz="2400" smtClean="0">
                <a:latin typeface="Times New Roman" pitchFamily="18" charset="0"/>
                <a:cs typeface="Times New Roman" pitchFamily="18" charset="0"/>
              </a:rPr>
              <a:t>tận dụng hết khả năng của công nhân sửa chữa, </a:t>
            </a:r>
            <a:r>
              <a:rPr lang="vi-VN" sz="2400" smtClean="0">
                <a:latin typeface="Times New Roman" pitchFamily="18" charset="0"/>
                <a:cs typeface="Times New Roman" pitchFamily="18" charset="0"/>
              </a:rPr>
              <a:t>không </a:t>
            </a:r>
            <a:r>
              <a:rPr lang="vi-VN" sz="2400" smtClean="0">
                <a:latin typeface="Times New Roman" pitchFamily="18" charset="0"/>
                <a:cs typeface="Times New Roman" pitchFamily="18" charset="0"/>
              </a:rPr>
              <a:t>bảo đảm hết khối </a:t>
            </a:r>
            <a:r>
              <a:rPr lang="vi-VN" sz="2400" smtClean="0">
                <a:latin typeface="Times New Roman" pitchFamily="18" charset="0"/>
                <a:cs typeface="Times New Roman" pitchFamily="18" charset="0"/>
              </a:rPr>
              <a:t>lượng, </a:t>
            </a:r>
            <a:r>
              <a:rPr lang="vi-VN" sz="2400" smtClean="0">
                <a:latin typeface="Times New Roman" pitchFamily="18" charset="0"/>
                <a:cs typeface="Times New Roman" pitchFamily="18" charset="0"/>
              </a:rPr>
              <a:t>kéo dài thời gian ngừng máy để sửa chữa</a:t>
            </a:r>
            <a:r>
              <a:rPr lang="vi-VN"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
        <p:nvSpPr>
          <p:cNvPr id="7" name="Rectangle 6"/>
          <p:cNvSpPr/>
          <p:nvPr/>
        </p:nvSpPr>
        <p:spPr>
          <a:xfrm>
            <a:off x="0" y="3583057"/>
            <a:ext cx="9144000" cy="1569660"/>
          </a:xfrm>
          <a:prstGeom prst="rect">
            <a:avLst/>
          </a:prstGeom>
          <a:solidFill>
            <a:schemeClr val="accent6">
              <a:lumMod val="20000"/>
              <a:lumOff val="80000"/>
            </a:schemeClr>
          </a:solidFill>
        </p:spPr>
        <p:txBody>
          <a:bodyPr wrap="square">
            <a:spAutoFit/>
          </a:bodyPr>
          <a:lstStyle/>
          <a:p>
            <a:pPr algn="just"/>
            <a:r>
              <a:rPr lang="vi-VN" sz="2400" b="1" i="1" smtClean="0">
                <a:solidFill>
                  <a:srgbClr val="FF0000"/>
                </a:solidFill>
                <a:latin typeface="Times New Roman" pitchFamily="18" charset="0"/>
                <a:cs typeface="Times New Roman" pitchFamily="18" charset="0"/>
              </a:rPr>
              <a:t>Sửa </a:t>
            </a:r>
            <a:r>
              <a:rPr lang="vi-VN" sz="2400" b="1" i="1" smtClean="0">
                <a:solidFill>
                  <a:srgbClr val="FF0000"/>
                </a:solidFill>
                <a:latin typeface="Times New Roman" pitchFamily="18" charset="0"/>
                <a:cs typeface="Times New Roman" pitchFamily="18" charset="0"/>
              </a:rPr>
              <a:t>chữa tập trung</a:t>
            </a:r>
            <a:r>
              <a:rPr lang="vi-VN" sz="2400" b="1" i="1" smtClean="0">
                <a:latin typeface="Times New Roman" pitchFamily="18" charset="0"/>
                <a:cs typeface="Times New Roman" pitchFamily="18" charset="0"/>
              </a:rPr>
              <a:t>: </a:t>
            </a:r>
            <a:r>
              <a:rPr lang="vi-VN" sz="2400" smtClean="0">
                <a:latin typeface="Times New Roman" pitchFamily="18" charset="0"/>
                <a:cs typeface="Times New Roman" pitchFamily="18" charset="0"/>
              </a:rPr>
              <a:t>mọi </a:t>
            </a:r>
            <a:r>
              <a:rPr lang="vi-VN" sz="2400" smtClean="0">
                <a:latin typeface="Times New Roman" pitchFamily="18" charset="0"/>
                <a:cs typeface="Times New Roman" pitchFamily="18" charset="0"/>
              </a:rPr>
              <a:t>việc sửa chữa </a:t>
            </a:r>
            <a:r>
              <a:rPr lang="vi-VN" sz="2400" smtClean="0">
                <a:latin typeface="Times New Roman" pitchFamily="18" charset="0"/>
                <a:cs typeface="Times New Roman" pitchFamily="18" charset="0"/>
              </a:rPr>
              <a:t>do bộ </a:t>
            </a:r>
            <a:r>
              <a:rPr lang="vi-VN" sz="2400" smtClean="0">
                <a:latin typeface="Times New Roman" pitchFamily="18" charset="0"/>
                <a:cs typeface="Times New Roman" pitchFamily="18" charset="0"/>
              </a:rPr>
              <a:t>phận </a:t>
            </a:r>
            <a:r>
              <a:rPr lang="en-US" sz="2400" smtClean="0">
                <a:latin typeface="Times New Roman" pitchFamily="18" charset="0"/>
                <a:cs typeface="Times New Roman" pitchFamily="18" charset="0"/>
              </a:rPr>
              <a:t>riêng </a:t>
            </a:r>
            <a:r>
              <a:rPr lang="vi-VN" sz="2400" smtClean="0">
                <a:latin typeface="Times New Roman" pitchFamily="18" charset="0"/>
                <a:cs typeface="Times New Roman" pitchFamily="18" charset="0"/>
              </a:rPr>
              <a:t>đảm </a:t>
            </a:r>
            <a:r>
              <a:rPr lang="vi-VN" sz="2400" smtClean="0">
                <a:latin typeface="Times New Roman" pitchFamily="18" charset="0"/>
                <a:cs typeface="Times New Roman" pitchFamily="18" charset="0"/>
              </a:rPr>
              <a:t>nhận.</a:t>
            </a:r>
          </a:p>
          <a:p>
            <a:pPr algn="just"/>
            <a:r>
              <a:rPr lang="vi-VN" sz="2400" b="1" i="1" smtClean="0">
                <a:latin typeface="Times New Roman" pitchFamily="18" charset="0"/>
                <a:cs typeface="Times New Roman" pitchFamily="18" charset="0"/>
              </a:rPr>
              <a:t>Ưu điểm</a:t>
            </a:r>
            <a:r>
              <a:rPr lang="vi-VN" sz="2400" smtClean="0">
                <a:latin typeface="Times New Roman" pitchFamily="18" charset="0"/>
                <a:cs typeface="Times New Roman" pitchFamily="18" charset="0"/>
              </a:rPr>
              <a:t>: Tận dụng </a:t>
            </a:r>
            <a:r>
              <a:rPr lang="vi-VN" sz="2400" smtClean="0">
                <a:latin typeface="Times New Roman" pitchFamily="18" charset="0"/>
                <a:cs typeface="Times New Roman" pitchFamily="18" charset="0"/>
              </a:rPr>
              <a:t>khả </a:t>
            </a:r>
            <a:r>
              <a:rPr lang="vi-VN" sz="2400" smtClean="0">
                <a:latin typeface="Times New Roman" pitchFamily="18" charset="0"/>
                <a:cs typeface="Times New Roman" pitchFamily="18" charset="0"/>
              </a:rPr>
              <a:t>năng của công nhân, nâng cao trình độ chuyên môn hóa sửa chữa, đảm bảo sửa chữa dứt điểm trong một thời gian ngắn.</a:t>
            </a:r>
          </a:p>
          <a:p>
            <a:pPr algn="just"/>
            <a:r>
              <a:rPr lang="vi-VN" sz="2400" b="1" i="1" smtClean="0">
                <a:latin typeface="Times New Roman" pitchFamily="18" charset="0"/>
                <a:cs typeface="Times New Roman" pitchFamily="18" charset="0"/>
              </a:rPr>
              <a:t>Nhược điểm</a:t>
            </a:r>
            <a:r>
              <a:rPr lang="vi-VN" sz="2400" smtClean="0">
                <a:latin typeface="Times New Roman" pitchFamily="18" charset="0"/>
                <a:cs typeface="Times New Roman" pitchFamily="18" charset="0"/>
              </a:rPr>
              <a:t>: Không kết hợp được sản xuất và sửa chữa</a:t>
            </a:r>
            <a:r>
              <a:rPr lang="vi-VN"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p:txBody>
      </p:sp>
    </p:spTree>
    <p:extLst>
      <p:ext uri="{BB962C8B-B14F-4D97-AF65-F5344CB8AC3E}">
        <p14:creationId xmlns:p14="http://schemas.microsoft.com/office/powerpoint/2010/main" val="282724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randombar(horizontal)">
                                      <p:cBhvr>
                                        <p:cTn id="7" dur="500"/>
                                        <p:tgtEl>
                                          <p:spTgt spid="5">
                                            <p:bg/>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6">
                                            <p:bg/>
                                          </p:spTgt>
                                        </p:tgtEl>
                                        <p:attrNameLst>
                                          <p:attrName>style.visibility</p:attrName>
                                        </p:attrNameLst>
                                      </p:cBhvr>
                                      <p:to>
                                        <p:strVal val="visible"/>
                                      </p:to>
                                    </p:set>
                                    <p:animEffect transition="in" filter="randombar(horizontal)">
                                      <p:cBhvr>
                                        <p:cTn id="16" dur="500"/>
                                        <p:tgtEl>
                                          <p:spTgt spid="6">
                                            <p:bg/>
                                          </p:spTgt>
                                        </p:tgtEl>
                                      </p:cBhvr>
                                    </p:animEffect>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randombar(horizontal)">
                                      <p:cBhvr>
                                        <p:cTn id="20" dur="500"/>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Effect transition="in" filter="randombar(horizontal)">
                                      <p:cBhvr>
                                        <p:cTn id="25" dur="500"/>
                                        <p:tgtEl>
                                          <p:spTgt spid="6">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randombar(horizontal)">
                                      <p:cBhvr>
                                        <p:cTn id="30" dur="500"/>
                                        <p:tgtEl>
                                          <p:spTgt spid="6">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7">
                                            <p:bg/>
                                          </p:spTgt>
                                        </p:tgtEl>
                                        <p:attrNameLst>
                                          <p:attrName>style.visibility</p:attrName>
                                        </p:attrNameLst>
                                      </p:cBhvr>
                                      <p:to>
                                        <p:strVal val="visible"/>
                                      </p:to>
                                    </p:set>
                                    <p:animEffect transition="in" filter="randombar(horizontal)">
                                      <p:cBhvr>
                                        <p:cTn id="35" dur="500"/>
                                        <p:tgtEl>
                                          <p:spTgt spid="7">
                                            <p:bg/>
                                          </p:spTgt>
                                        </p:tgtEl>
                                      </p:cBhvr>
                                    </p:animEffect>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animEffect transition="in" filter="randombar(horizontal)">
                                      <p:cBhvr>
                                        <p:cTn id="39" dur="500"/>
                                        <p:tgtEl>
                                          <p:spTgt spid="7">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7">
                                            <p:txEl>
                                              <p:pRg st="1" end="1"/>
                                            </p:txEl>
                                          </p:spTgt>
                                        </p:tgtEl>
                                        <p:attrNameLst>
                                          <p:attrName>style.visibility</p:attrName>
                                        </p:attrNameLst>
                                      </p:cBhvr>
                                      <p:to>
                                        <p:strVal val="visible"/>
                                      </p:to>
                                    </p:set>
                                    <p:animEffect transition="in" filter="randombar(horizontal)">
                                      <p:cBhvr>
                                        <p:cTn id="44" dur="500"/>
                                        <p:tgtEl>
                                          <p:spTgt spid="7">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7">
                                            <p:txEl>
                                              <p:pRg st="2" end="2"/>
                                            </p:txEl>
                                          </p:spTgt>
                                        </p:tgtEl>
                                        <p:attrNameLst>
                                          <p:attrName>style.visibility</p:attrName>
                                        </p:attrNameLst>
                                      </p:cBhvr>
                                      <p:to>
                                        <p:strVal val="visible"/>
                                      </p:to>
                                    </p:set>
                                    <p:animEffect transition="in" filter="randombar(horizontal)">
                                      <p:cBhvr>
                                        <p:cTn id="49" dur="500"/>
                                        <p:tgtEl>
                                          <p:spTgt spid="7">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4">
                                            <p:bg/>
                                          </p:spTgt>
                                        </p:tgtEl>
                                        <p:attrNameLst>
                                          <p:attrName>style.visibility</p:attrName>
                                        </p:attrNameLst>
                                      </p:cBhvr>
                                      <p:to>
                                        <p:strVal val="visible"/>
                                      </p:to>
                                    </p:set>
                                    <p:animEffect transition="in" filter="randombar(horizontal)">
                                      <p:cBhvr>
                                        <p:cTn id="54" dur="500"/>
                                        <p:tgtEl>
                                          <p:spTgt spid="4">
                                            <p:bg/>
                                          </p:spTgt>
                                        </p:tgtEl>
                                      </p:cBhvr>
                                    </p:animEffect>
                                  </p:childTnLst>
                                </p:cTn>
                              </p:par>
                            </p:childTnLst>
                          </p:cTn>
                        </p:par>
                        <p:par>
                          <p:cTn id="55" fill="hold">
                            <p:stCondLst>
                              <p:cond delay="500"/>
                            </p:stCondLst>
                            <p:childTnLst>
                              <p:par>
                                <p:cTn id="56" presetID="14" presetClass="entr" presetSubtype="10" fill="hold" grpId="0" nodeType="afterEffect">
                                  <p:stCondLst>
                                    <p:cond delay="0"/>
                                  </p:stCondLst>
                                  <p:childTnLst>
                                    <p:set>
                                      <p:cBhvr>
                                        <p:cTn id="57" dur="1" fill="hold">
                                          <p:stCondLst>
                                            <p:cond delay="0"/>
                                          </p:stCondLst>
                                        </p:cTn>
                                        <p:tgtEl>
                                          <p:spTgt spid="4">
                                            <p:txEl>
                                              <p:pRg st="0" end="0"/>
                                            </p:txEl>
                                          </p:spTgt>
                                        </p:tgtEl>
                                        <p:attrNameLst>
                                          <p:attrName>style.visibility</p:attrName>
                                        </p:attrNameLst>
                                      </p:cBhvr>
                                      <p:to>
                                        <p:strVal val="visible"/>
                                      </p:to>
                                    </p:set>
                                    <p:animEffect transition="in" filter="randombar(horizontal)">
                                      <p:cBhvr>
                                        <p:cTn id="5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5" grpId="0" build="p" animBg="1"/>
      <p:bldP spid="6" grpId="0" build="p" animBg="1"/>
      <p:bldP spid="7"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82" y="2062701"/>
            <a:ext cx="9144000" cy="4524315"/>
          </a:xfrm>
          <a:prstGeom prst="rect">
            <a:avLst/>
          </a:prstGeom>
          <a:solidFill>
            <a:schemeClr val="accent3">
              <a:lumMod val="20000"/>
              <a:lumOff val="80000"/>
            </a:schemeClr>
          </a:solidFill>
        </p:spPr>
        <p:txBody>
          <a:bodyPr wrap="square">
            <a:spAutoFit/>
          </a:bodyPr>
          <a:lstStyle/>
          <a:p>
            <a:pPr algn="just"/>
            <a:r>
              <a:rPr lang="vi-VN" sz="2400" b="1" smtClean="0">
                <a:latin typeface="Times New Roman" pitchFamily="18" charset="0"/>
                <a:cs typeface="Times New Roman" pitchFamily="18" charset="0"/>
              </a:rPr>
              <a:t>Tăng </a:t>
            </a:r>
            <a:r>
              <a:rPr lang="vi-VN" sz="2400" b="1" smtClean="0">
                <a:latin typeface="Times New Roman" pitchFamily="18" charset="0"/>
                <a:cs typeface="Times New Roman" pitchFamily="18" charset="0"/>
              </a:rPr>
              <a:t>cường công tác chuẩn bị trước khi sửa chữa</a:t>
            </a:r>
            <a:r>
              <a:rPr lang="vi-VN" sz="2400" smtClean="0">
                <a:latin typeface="Times New Roman" pitchFamily="18" charset="0"/>
                <a:cs typeface="Times New Roman" pitchFamily="18" charset="0"/>
              </a:rPr>
              <a:t>: chuẩn bị về thiết kế, về công nghệ và chuẩn bị về máy móc, thiết bị.</a:t>
            </a:r>
          </a:p>
          <a:p>
            <a:pPr algn="just"/>
            <a:r>
              <a:rPr lang="vi-VN" sz="2400" b="1" smtClean="0">
                <a:latin typeface="Times New Roman" pitchFamily="18" charset="0"/>
                <a:cs typeface="Times New Roman" pitchFamily="18" charset="0"/>
              </a:rPr>
              <a:t>Thực </a:t>
            </a:r>
            <a:r>
              <a:rPr lang="vi-VN" sz="2400" b="1" smtClean="0">
                <a:latin typeface="Times New Roman" pitchFamily="18" charset="0"/>
                <a:cs typeface="Times New Roman" pitchFamily="18" charset="0"/>
              </a:rPr>
              <a:t>hiện phương pháp sửa chữa nhanh</a:t>
            </a:r>
            <a:r>
              <a:rPr lang="vi-VN" sz="2400" smtClean="0">
                <a:latin typeface="Times New Roman" pitchFamily="18" charset="0"/>
                <a:cs typeface="Times New Roman" pitchFamily="18" charset="0"/>
              </a:rPr>
              <a:t>: cố gắng bố trí thời gian sửa chữa </a:t>
            </a:r>
            <a:r>
              <a:rPr lang="vi-VN" sz="2400" smtClean="0">
                <a:latin typeface="Times New Roman" pitchFamily="18" charset="0"/>
                <a:cs typeface="Times New Roman" pitchFamily="18" charset="0"/>
              </a:rPr>
              <a:t>ngoài </a:t>
            </a:r>
            <a:r>
              <a:rPr lang="vi-VN" sz="2400" smtClean="0">
                <a:latin typeface="Times New Roman" pitchFamily="18" charset="0"/>
                <a:cs typeface="Times New Roman" pitchFamily="18" charset="0"/>
              </a:rPr>
              <a:t>thời gian sản xuất, áp dụng </a:t>
            </a:r>
            <a:r>
              <a:rPr lang="vi-VN" sz="2400" smtClean="0">
                <a:latin typeface="Times New Roman" pitchFamily="18" charset="0"/>
                <a:cs typeface="Times New Roman" pitchFamily="18" charset="0"/>
              </a:rPr>
              <a:t>phương </a:t>
            </a:r>
            <a:r>
              <a:rPr lang="vi-VN" sz="2400" smtClean="0">
                <a:latin typeface="Times New Roman" pitchFamily="18" charset="0"/>
                <a:cs typeface="Times New Roman" pitchFamily="18" charset="0"/>
              </a:rPr>
              <a:t>pháp </a:t>
            </a:r>
            <a:r>
              <a:rPr lang="vi-VN" sz="2400">
                <a:latin typeface="Times New Roman" pitchFamily="18" charset="0"/>
                <a:cs typeface="Times New Roman" pitchFamily="18" charset="0"/>
              </a:rPr>
              <a:t>sửa chữa thay </a:t>
            </a:r>
            <a:r>
              <a:rPr lang="vi-VN" sz="2400" smtClean="0">
                <a:latin typeface="Times New Roman" pitchFamily="18" charset="0"/>
                <a:cs typeface="Times New Roman" pitchFamily="18" charset="0"/>
              </a:rPr>
              <a:t>thế cả bộ phận, cả cụm máy cũ cần sửa chữa bằng cả bộ phận, cụm máy mới.</a:t>
            </a:r>
          </a:p>
          <a:p>
            <a:pPr algn="just"/>
            <a:r>
              <a:rPr lang="vi-VN" sz="2400" b="1" smtClean="0">
                <a:latin typeface="Times New Roman" pitchFamily="18" charset="0"/>
                <a:cs typeface="Times New Roman" pitchFamily="18" charset="0"/>
              </a:rPr>
              <a:t>Áp </a:t>
            </a:r>
            <a:r>
              <a:rPr lang="vi-VN" sz="2400" b="1" smtClean="0">
                <a:latin typeface="Times New Roman" pitchFamily="18" charset="0"/>
                <a:cs typeface="Times New Roman" pitchFamily="18" charset="0"/>
              </a:rPr>
              <a:t>dụng phương pháp sửa chữa xen kẽ</a:t>
            </a:r>
            <a:r>
              <a:rPr lang="vi-VN" sz="2400" smtClean="0">
                <a:latin typeface="Times New Roman" pitchFamily="18" charset="0"/>
                <a:cs typeface="Times New Roman" pitchFamily="18" charset="0"/>
              </a:rPr>
              <a:t>: trong cùng một lúc trên toàn dây chuyền sản xuất các dạng sửa chữa đều được tiến hành. Theo cách này, thời gian dừng máy của cả dây chuyền sẽ giảm xuống.</a:t>
            </a:r>
          </a:p>
          <a:p>
            <a:pPr algn="just"/>
            <a:r>
              <a:rPr lang="vi-VN" sz="2400" b="1" smtClean="0">
                <a:latin typeface="Times New Roman" pitchFamily="18" charset="0"/>
                <a:cs typeface="Times New Roman" pitchFamily="18" charset="0"/>
              </a:rPr>
              <a:t>Tăng </a:t>
            </a:r>
            <a:r>
              <a:rPr lang="vi-VN" sz="2400" b="1" smtClean="0">
                <a:latin typeface="Times New Roman" pitchFamily="18" charset="0"/>
                <a:cs typeface="Times New Roman" pitchFamily="18" charset="0"/>
              </a:rPr>
              <a:t>cường trách nhiệm của các bộ phận có liên quan</a:t>
            </a:r>
            <a:r>
              <a:rPr lang="vi-VN" sz="2400" smtClean="0">
                <a:latin typeface="Times New Roman" pitchFamily="18" charset="0"/>
                <a:cs typeface="Times New Roman" pitchFamily="18" charset="0"/>
              </a:rPr>
              <a:t> đến công tác sửa chữa máy móc thiết bị.</a:t>
            </a:r>
          </a:p>
          <a:p>
            <a:pPr algn="just"/>
            <a:r>
              <a:rPr lang="vi-VN" sz="2400" b="1" smtClean="0">
                <a:latin typeface="Times New Roman" pitchFamily="18" charset="0"/>
                <a:cs typeface="Times New Roman" pitchFamily="18" charset="0"/>
              </a:rPr>
              <a:t>Định </a:t>
            </a:r>
            <a:r>
              <a:rPr lang="vi-VN" sz="2400" b="1" smtClean="0">
                <a:latin typeface="Times New Roman" pitchFamily="18" charset="0"/>
                <a:cs typeface="Times New Roman" pitchFamily="18" charset="0"/>
              </a:rPr>
              <a:t>mức sửa chữa hợp lý, chính xác</a:t>
            </a:r>
            <a:r>
              <a:rPr lang="vi-VN" sz="2400" smtClean="0">
                <a:latin typeface="Times New Roman" pitchFamily="18" charset="0"/>
                <a:cs typeface="Times New Roman" pitchFamily="18" charset="0"/>
              </a:rPr>
              <a:t>, áp dụng chế độ thưởng, phạt đối với những bộ phận, cá nhân làm tốt công tác sửa chữa hoặc ngược lại.</a:t>
            </a:r>
          </a:p>
        </p:txBody>
      </p:sp>
      <p:sp>
        <p:nvSpPr>
          <p:cNvPr id="3" name="Rectangle 2"/>
          <p:cNvSpPr/>
          <p:nvPr/>
        </p:nvSpPr>
        <p:spPr>
          <a:xfrm>
            <a:off x="4482" y="-1"/>
            <a:ext cx="9144000" cy="1200329"/>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4.5 MÁY MÓC THIẾT BỊ TRONG SẢN XUẤT</a:t>
            </a:r>
          </a:p>
        </p:txBody>
      </p:sp>
      <p:sp>
        <p:nvSpPr>
          <p:cNvPr id="5" name="Rectangle 4"/>
          <p:cNvSpPr/>
          <p:nvPr/>
        </p:nvSpPr>
        <p:spPr>
          <a:xfrm>
            <a:off x="0" y="1200328"/>
            <a:ext cx="9144000" cy="83099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vi-VN" sz="2400" b="1" smtClean="0">
                <a:latin typeface="Times New Roman" pitchFamily="18" charset="0"/>
                <a:cs typeface="Times New Roman" pitchFamily="18" charset="0"/>
              </a:rPr>
              <a:t>BIỆN PHÁP TĂNG CƯỜNG VÀ CẢI TIẾN</a:t>
            </a:r>
            <a:endParaRPr lang="en-US" sz="2400" b="1" smtClean="0">
              <a:latin typeface="Times New Roman" pitchFamily="18" charset="0"/>
              <a:cs typeface="Times New Roman" pitchFamily="18" charset="0"/>
            </a:endParaRPr>
          </a:p>
          <a:p>
            <a:pPr algn="ctr"/>
            <a:r>
              <a:rPr lang="vi-VN" sz="2400" b="1" smtClean="0">
                <a:latin typeface="Times New Roman" pitchFamily="18" charset="0"/>
                <a:cs typeface="Times New Roman" pitchFamily="18" charset="0"/>
              </a:rPr>
              <a:t>CÔNG TÁC BẢO DƯỠNG, SỬA CHỮA MÁY MÓC THIẾT BỊ</a:t>
            </a:r>
            <a:endParaRPr lang="vi-VN" sz="2400" b="1" smtClean="0">
              <a:latin typeface="Times New Roman" pitchFamily="18" charset="0"/>
              <a:cs typeface="Times New Roman" pitchFamily="18" charset="0"/>
            </a:endParaRPr>
          </a:p>
        </p:txBody>
      </p:sp>
    </p:spTree>
    <p:extLst>
      <p:ext uri="{BB962C8B-B14F-4D97-AF65-F5344CB8AC3E}">
        <p14:creationId xmlns:p14="http://schemas.microsoft.com/office/powerpoint/2010/main" val="384771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additive="base">
                                        <p:cTn id="7" dur="500" fill="hold"/>
                                        <p:tgtEl>
                                          <p:spTgt spid="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5">
                                            <p:bg/>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 calcmode="lin" valueType="num">
                                      <p:cBhvr additive="base">
                                        <p:cTn id="18"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
                                            <p:bg/>
                                          </p:spTgt>
                                        </p:tgtEl>
                                        <p:attrNameLst>
                                          <p:attrName>style.visibility</p:attrName>
                                        </p:attrNameLst>
                                      </p:cBhvr>
                                      <p:to>
                                        <p:strVal val="visible"/>
                                      </p:to>
                                    </p:set>
                                    <p:anim calcmode="lin" valueType="num">
                                      <p:cBhvr additive="base">
                                        <p:cTn id="22" dur="500" fill="hold"/>
                                        <p:tgtEl>
                                          <p:spTgt spid="4">
                                            <p:bg/>
                                          </p:spTgt>
                                        </p:tgtEl>
                                        <p:attrNameLst>
                                          <p:attrName>ppt_x</p:attrName>
                                        </p:attrNameLst>
                                      </p:cBhvr>
                                      <p:tavLst>
                                        <p:tav tm="0">
                                          <p:val>
                                            <p:strVal val="#ppt_x"/>
                                          </p:val>
                                        </p:tav>
                                        <p:tav tm="100000">
                                          <p:val>
                                            <p:strVal val="#ppt_x"/>
                                          </p:val>
                                        </p:tav>
                                      </p:tavLst>
                                    </p:anim>
                                    <p:anim calcmode="lin" valueType="num">
                                      <p:cBhvr additive="base">
                                        <p:cTn id="23" dur="500" fill="hold"/>
                                        <p:tgtEl>
                                          <p:spTgt spid="4">
                                            <p:bg/>
                                          </p:spTgt>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2" presetClass="entr" presetSubtype="4" fill="hold" grpId="0" nodeType="after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 calcmode="lin" valueType="num">
                                      <p:cBhvr additive="base">
                                        <p:cTn id="2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 calcmode="lin" valueType="num">
                                      <p:cBhvr additive="base">
                                        <p:cTn id="3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 calcmode="lin" valueType="num">
                                      <p:cBhvr additive="base">
                                        <p:cTn id="3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xEl>
                                              <p:pRg st="3" end="3"/>
                                            </p:txEl>
                                          </p:spTgt>
                                        </p:tgtEl>
                                        <p:attrNameLst>
                                          <p:attrName>style.visibility</p:attrName>
                                        </p:attrNameLst>
                                      </p:cBhvr>
                                      <p:to>
                                        <p:strVal val="visible"/>
                                      </p:to>
                                    </p:set>
                                    <p:anim calcmode="lin" valueType="num">
                                      <p:cBhvr additive="base">
                                        <p:cTn id="4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
                                            <p:txEl>
                                              <p:pRg st="4" end="4"/>
                                            </p:txEl>
                                          </p:spTgt>
                                        </p:tgtEl>
                                        <p:attrNameLst>
                                          <p:attrName>style.visibility</p:attrName>
                                        </p:attrNameLst>
                                      </p:cBhvr>
                                      <p:to>
                                        <p:strVal val="visible"/>
                                      </p:to>
                                    </p:set>
                                    <p:anim calcmode="lin" valueType="num">
                                      <p:cBhvr additive="base">
                                        <p:cTn id="5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5"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286000"/>
            <a:ext cx="9144000" cy="3785652"/>
          </a:xfrm>
          <a:prstGeom prst="rect">
            <a:avLst/>
          </a:prstGeom>
          <a:solidFill>
            <a:schemeClr val="accent2">
              <a:lumMod val="40000"/>
              <a:lumOff val="60000"/>
            </a:schemeClr>
          </a:solidFill>
        </p:spPr>
        <p:txBody>
          <a:bodyPr wrap="square">
            <a:spAutoFit/>
          </a:bodyPr>
          <a:lstStyle/>
          <a:p>
            <a:pPr algn="just"/>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Thực hiện đúng quy trình quy phạm về chăm sóc bảo dưỡng máy móc, thiết bị.</a:t>
            </a:r>
          </a:p>
          <a:p>
            <a:pPr algn="just"/>
            <a:r>
              <a:rPr lang="vi-VN" sz="2400" smtClean="0">
                <a:latin typeface="Times New Roman" pitchFamily="18" charset="0"/>
                <a:cs typeface="Times New Roman" pitchFamily="18" charset="0"/>
              </a:rPr>
              <a:t>- Đảm bảo cho máy móc, thiết bị luôn làm việc được tốt</a:t>
            </a:r>
          </a:p>
          <a:p>
            <a:pPr algn="just"/>
            <a:r>
              <a:rPr lang="vi-VN" sz="2400" smtClean="0">
                <a:latin typeface="Times New Roman" pitchFamily="18" charset="0"/>
                <a:cs typeface="Times New Roman" pitchFamily="18" charset="0"/>
              </a:rPr>
              <a:t>- Đảm bảo cho thiết bị luôn làm việc ở trạng thái tốt, ổn định, tin cậy và an toàn</a:t>
            </a:r>
          </a:p>
          <a:p>
            <a:pPr algn="just"/>
            <a:r>
              <a:rPr lang="vi-VN" sz="2400" smtClean="0">
                <a:latin typeface="Times New Roman" pitchFamily="18" charset="0"/>
                <a:cs typeface="Times New Roman" pitchFamily="18" charset="0"/>
              </a:rPr>
              <a:t>- Tổ chức nghiêm ngặt các quy trình, các nội quy vận hành, bảo quản và tu sửa đúng định kỳ.</a:t>
            </a:r>
          </a:p>
          <a:p>
            <a:pPr algn="just"/>
            <a:r>
              <a:rPr lang="vi-VN" sz="2400" smtClean="0">
                <a:latin typeface="Times New Roman" pitchFamily="18" charset="0"/>
                <a:cs typeface="Times New Roman" pitchFamily="18" charset="0"/>
              </a:rPr>
              <a:t>- Thường xuyên kiểm tra chặt chẽ tình trạng của thiết bị. Đặc biệt chú ý các thiết bị có liên quan </a:t>
            </a:r>
            <a:r>
              <a:rPr lang="vi-VN" sz="2400" smtClean="0">
                <a:latin typeface="Times New Roman" pitchFamily="18" charset="0"/>
                <a:cs typeface="Times New Roman" pitchFamily="18" charset="0"/>
              </a:rPr>
              <a:t>đến </a:t>
            </a:r>
            <a:r>
              <a:rPr lang="vi-VN" sz="2400" smtClean="0">
                <a:latin typeface="Times New Roman" pitchFamily="18" charset="0"/>
                <a:cs typeface="Times New Roman" pitchFamily="18" charset="0"/>
              </a:rPr>
              <a:t>công tác an toàn.</a:t>
            </a:r>
          </a:p>
          <a:p>
            <a:pPr algn="just"/>
            <a:r>
              <a:rPr lang="vi-VN" sz="2400" smtClean="0">
                <a:latin typeface="Times New Roman" pitchFamily="18" charset="0"/>
                <a:cs typeface="Times New Roman" pitchFamily="18" charset="0"/>
              </a:rPr>
              <a:t>- Công tác sửa chữa phải đúng chế độ, đáp ứng nhanh, chi phí thấp</a:t>
            </a:r>
            <a:endParaRPr lang="vi-VN" sz="2400">
              <a:latin typeface="Times New Roman" pitchFamily="18" charset="0"/>
              <a:cs typeface="Times New Roman" pitchFamily="18" charset="0"/>
            </a:endParaRPr>
          </a:p>
        </p:txBody>
      </p:sp>
      <p:sp>
        <p:nvSpPr>
          <p:cNvPr id="3" name="Rectangle 2"/>
          <p:cNvSpPr/>
          <p:nvPr/>
        </p:nvSpPr>
        <p:spPr>
          <a:xfrm>
            <a:off x="4482" y="-1"/>
            <a:ext cx="9144000" cy="1938992"/>
          </a:xfrm>
          <a:prstGeom prst="rect">
            <a:avLst/>
          </a:prstGeom>
          <a:ln/>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CHƯƠNG 4:</a:t>
            </a:r>
          </a:p>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LẬP KẾ HOẠCH SẢN XUẤT VÀ QUẢN LÝ KẾ HOẠCH</a:t>
            </a:r>
          </a:p>
          <a:p>
            <a:pPr algn="just"/>
            <a:r>
              <a:rPr lang="vi-VN" sz="2400" b="1" spc="50" smtClean="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rPr>
              <a:t>4.6 TRÁCH NHIỆM CỦA NGƯỜI LAO ĐỘNG ĐỐI VỚI VIỆC THỰC HIỆN CÁC QUY TRÌNH QUY PHẠM VÀ CHĂM SÓC BẢO DƯỠNG MÁY MÓC, THIẾT BỊ</a:t>
            </a:r>
            <a:endParaRPr lang="vi-VN" sz="2400" b="1" spc="50">
              <a:ln w="1270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solidFill>
                <a:schemeClr val="tx1"/>
              </a:soli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6347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left)">
                                      <p:cBhvr>
                                        <p:cTn id="7" dur="500"/>
                                        <p:tgtEl>
                                          <p:spTgt spid="4">
                                            <p:bg/>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ipe(left)">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wipe(left)">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wipe(left)">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wipe(left)">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wipe(left)">
                                      <p:cBhvr>
                                        <p:cTn id="36"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480</TotalTime>
  <Words>2605</Words>
  <Application>Microsoft Office PowerPoint</Application>
  <PresentationFormat>On-screen Show (4:3)</PresentationFormat>
  <Paragraphs>210</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59</cp:revision>
  <dcterms:created xsi:type="dcterms:W3CDTF">2016-10-07T07:07:17Z</dcterms:created>
  <dcterms:modified xsi:type="dcterms:W3CDTF">2016-11-02T07:35:05Z</dcterms:modified>
</cp:coreProperties>
</file>